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63" r:id="rId3"/>
    <p:sldId id="259" r:id="rId4"/>
    <p:sldId id="257" r:id="rId5"/>
    <p:sldId id="258" r:id="rId6"/>
    <p:sldId id="264" r:id="rId7"/>
    <p:sldId id="279" r:id="rId8"/>
    <p:sldId id="265" r:id="rId9"/>
    <p:sldId id="266" r:id="rId10"/>
    <p:sldId id="267" r:id="rId11"/>
    <p:sldId id="268" r:id="rId12"/>
    <p:sldId id="269" r:id="rId13"/>
    <p:sldId id="271" r:id="rId14"/>
    <p:sldId id="270" r:id="rId15"/>
    <p:sldId id="272" r:id="rId16"/>
    <p:sldId id="280" r:id="rId17"/>
    <p:sldId id="274" r:id="rId18"/>
    <p:sldId id="277" r:id="rId19"/>
    <p:sldId id="276" r:id="rId20"/>
    <p:sldId id="26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libri Light" panose="020F0502020204030204" pitchFamily="34" charset="0"/>
      <p:regular r:id="rId27"/>
      <p:italic r:id="rId28"/>
    </p:embeddedFont>
    <p:embeddedFont>
      <p:font typeface="Cambria" panose="02040503050406030204" pitchFamily="18"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74766"/>
  </p:normalViewPr>
  <p:slideViewPr>
    <p:cSldViewPr snapToGrid="0">
      <p:cViewPr varScale="1">
        <p:scale>
          <a:sx n="108" d="100"/>
          <a:sy n="108" d="100"/>
        </p:scale>
        <p:origin x="1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06BC4-D11D-4380-A353-F98FEB8709C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EF209FF-EDDE-4A60-AECE-DE4B61CD9D41}">
      <dgm:prSet/>
      <dgm:spPr/>
      <dgm:t>
        <a:bodyPr/>
        <a:lstStyle/>
        <a:p>
          <a:r>
            <a:rPr lang="en-US"/>
            <a:t>There is a growing body of literature that explores racial, ethnic, and socioeconomic disparities in healthcare, however research addressing inequities in laboratory measurements is scant</a:t>
          </a:r>
        </a:p>
      </dgm:t>
    </dgm:pt>
    <dgm:pt modelId="{87135F75-BECE-471F-91E8-495EF958D338}" type="parTrans" cxnId="{DD8B8963-65DC-470B-BAB6-ED66E419F96B}">
      <dgm:prSet/>
      <dgm:spPr/>
      <dgm:t>
        <a:bodyPr/>
        <a:lstStyle/>
        <a:p>
          <a:endParaRPr lang="en-US"/>
        </a:p>
      </dgm:t>
    </dgm:pt>
    <dgm:pt modelId="{8D9246C2-796E-49EF-8091-66896FAEC62C}" type="sibTrans" cxnId="{DD8B8963-65DC-470B-BAB6-ED66E419F96B}">
      <dgm:prSet/>
      <dgm:spPr/>
      <dgm:t>
        <a:bodyPr/>
        <a:lstStyle/>
        <a:p>
          <a:endParaRPr lang="en-US"/>
        </a:p>
      </dgm:t>
    </dgm:pt>
    <dgm:pt modelId="{726CEDB4-85AB-4734-9F06-AFD6368B0137}">
      <dgm:prSet/>
      <dgm:spPr/>
      <dgm:t>
        <a:bodyPr/>
        <a:lstStyle/>
        <a:p>
          <a:r>
            <a:rPr lang="en-US" b="0" i="0"/>
            <a:t>Sepsis affects almost 2 million patients annually and contributes to nearly 300,000 deaths </a:t>
          </a:r>
          <a:r>
            <a:rPr lang="en-US"/>
            <a:t>annually</a:t>
          </a:r>
        </a:p>
      </dgm:t>
    </dgm:pt>
    <dgm:pt modelId="{3859CF0F-3C6F-4E22-A915-7B1D36761928}" type="parTrans" cxnId="{3FF8ABFF-3266-4F07-B6BA-2F359F2E175C}">
      <dgm:prSet/>
      <dgm:spPr/>
      <dgm:t>
        <a:bodyPr/>
        <a:lstStyle/>
        <a:p>
          <a:endParaRPr lang="en-US"/>
        </a:p>
      </dgm:t>
    </dgm:pt>
    <dgm:pt modelId="{690525FE-D352-4DB2-AC68-5B4C995D1AAA}" type="sibTrans" cxnId="{3FF8ABFF-3266-4F07-B6BA-2F359F2E175C}">
      <dgm:prSet/>
      <dgm:spPr/>
      <dgm:t>
        <a:bodyPr/>
        <a:lstStyle/>
        <a:p>
          <a:endParaRPr lang="en-US"/>
        </a:p>
      </dgm:t>
    </dgm:pt>
    <dgm:pt modelId="{F21439C8-8270-4A37-8DE8-F26AD37F0792}">
      <dgm:prSet/>
      <dgm:spPr/>
      <dgm:t>
        <a:bodyPr/>
        <a:lstStyle/>
        <a:p>
          <a:r>
            <a:rPr lang="en-US"/>
            <a:t>Eliminating health equity disparities in early assessment and treatment of sepsis is the focus of this study</a:t>
          </a:r>
        </a:p>
      </dgm:t>
    </dgm:pt>
    <dgm:pt modelId="{65D82493-5A04-4240-A0C1-CBF72395632E}" type="parTrans" cxnId="{C9FC521E-306F-40F3-8954-EEADC4FE4075}">
      <dgm:prSet/>
      <dgm:spPr/>
      <dgm:t>
        <a:bodyPr/>
        <a:lstStyle/>
        <a:p>
          <a:endParaRPr lang="en-US"/>
        </a:p>
      </dgm:t>
    </dgm:pt>
    <dgm:pt modelId="{91E11EF5-CF74-49DD-A7FC-DA9EC135994D}" type="sibTrans" cxnId="{C9FC521E-306F-40F3-8954-EEADC4FE4075}">
      <dgm:prSet/>
      <dgm:spPr/>
      <dgm:t>
        <a:bodyPr/>
        <a:lstStyle/>
        <a:p>
          <a:endParaRPr lang="en-US"/>
        </a:p>
      </dgm:t>
    </dgm:pt>
    <dgm:pt modelId="{6E7246A6-087C-A741-94ED-59AD04CF2C93}" type="pres">
      <dgm:prSet presAssocID="{29706BC4-D11D-4380-A353-F98FEB8709C4}" presName="vert0" presStyleCnt="0">
        <dgm:presLayoutVars>
          <dgm:dir/>
          <dgm:animOne val="branch"/>
          <dgm:animLvl val="lvl"/>
        </dgm:presLayoutVars>
      </dgm:prSet>
      <dgm:spPr/>
    </dgm:pt>
    <dgm:pt modelId="{12801DF0-67E1-F542-8533-35BB60594B3B}" type="pres">
      <dgm:prSet presAssocID="{AEF209FF-EDDE-4A60-AECE-DE4B61CD9D41}" presName="thickLine" presStyleLbl="alignNode1" presStyleIdx="0" presStyleCnt="3"/>
      <dgm:spPr/>
    </dgm:pt>
    <dgm:pt modelId="{EA825F40-DD8B-924C-B540-04C708B30BE8}" type="pres">
      <dgm:prSet presAssocID="{AEF209FF-EDDE-4A60-AECE-DE4B61CD9D41}" presName="horz1" presStyleCnt="0"/>
      <dgm:spPr/>
    </dgm:pt>
    <dgm:pt modelId="{D100587F-5BFC-264D-B34E-8BC3055F44DB}" type="pres">
      <dgm:prSet presAssocID="{AEF209FF-EDDE-4A60-AECE-DE4B61CD9D41}" presName="tx1" presStyleLbl="revTx" presStyleIdx="0" presStyleCnt="3"/>
      <dgm:spPr/>
    </dgm:pt>
    <dgm:pt modelId="{1211844C-3EC2-074D-BE1D-B8DB35B97D88}" type="pres">
      <dgm:prSet presAssocID="{AEF209FF-EDDE-4A60-AECE-DE4B61CD9D41}" presName="vert1" presStyleCnt="0"/>
      <dgm:spPr/>
    </dgm:pt>
    <dgm:pt modelId="{66A82D54-C182-B743-B827-D8DF8FDAFE3A}" type="pres">
      <dgm:prSet presAssocID="{726CEDB4-85AB-4734-9F06-AFD6368B0137}" presName="thickLine" presStyleLbl="alignNode1" presStyleIdx="1" presStyleCnt="3"/>
      <dgm:spPr/>
    </dgm:pt>
    <dgm:pt modelId="{50B25EF6-9F21-D54A-A120-D4F81482621F}" type="pres">
      <dgm:prSet presAssocID="{726CEDB4-85AB-4734-9F06-AFD6368B0137}" presName="horz1" presStyleCnt="0"/>
      <dgm:spPr/>
    </dgm:pt>
    <dgm:pt modelId="{4A2319DA-3C0F-FE4A-BF7F-5B6BB31A0DF0}" type="pres">
      <dgm:prSet presAssocID="{726CEDB4-85AB-4734-9F06-AFD6368B0137}" presName="tx1" presStyleLbl="revTx" presStyleIdx="1" presStyleCnt="3"/>
      <dgm:spPr/>
    </dgm:pt>
    <dgm:pt modelId="{F3EA74AC-8546-7A45-B79E-1B4A5031E9BC}" type="pres">
      <dgm:prSet presAssocID="{726CEDB4-85AB-4734-9F06-AFD6368B0137}" presName="vert1" presStyleCnt="0"/>
      <dgm:spPr/>
    </dgm:pt>
    <dgm:pt modelId="{E8BF4787-1A8D-F849-9D50-2B2A37AFFE90}" type="pres">
      <dgm:prSet presAssocID="{F21439C8-8270-4A37-8DE8-F26AD37F0792}" presName="thickLine" presStyleLbl="alignNode1" presStyleIdx="2" presStyleCnt="3"/>
      <dgm:spPr/>
    </dgm:pt>
    <dgm:pt modelId="{6374E582-9CFF-6946-A588-1D61713FCBC3}" type="pres">
      <dgm:prSet presAssocID="{F21439C8-8270-4A37-8DE8-F26AD37F0792}" presName="horz1" presStyleCnt="0"/>
      <dgm:spPr/>
    </dgm:pt>
    <dgm:pt modelId="{A6419808-2AFC-FA4B-97AF-D35DE641F145}" type="pres">
      <dgm:prSet presAssocID="{F21439C8-8270-4A37-8DE8-F26AD37F0792}" presName="tx1" presStyleLbl="revTx" presStyleIdx="2" presStyleCnt="3"/>
      <dgm:spPr/>
    </dgm:pt>
    <dgm:pt modelId="{116E04CC-5756-234B-8770-F28A05497214}" type="pres">
      <dgm:prSet presAssocID="{F21439C8-8270-4A37-8DE8-F26AD37F0792}" presName="vert1" presStyleCnt="0"/>
      <dgm:spPr/>
    </dgm:pt>
  </dgm:ptLst>
  <dgm:cxnLst>
    <dgm:cxn modelId="{C9FC521E-306F-40F3-8954-EEADC4FE4075}" srcId="{29706BC4-D11D-4380-A353-F98FEB8709C4}" destId="{F21439C8-8270-4A37-8DE8-F26AD37F0792}" srcOrd="2" destOrd="0" parTransId="{65D82493-5A04-4240-A0C1-CBF72395632E}" sibTransId="{91E11EF5-CF74-49DD-A7FC-DA9EC135994D}"/>
    <dgm:cxn modelId="{F716735C-1EB8-6541-B606-F1E78263D9C9}" type="presOf" srcId="{726CEDB4-85AB-4734-9F06-AFD6368B0137}" destId="{4A2319DA-3C0F-FE4A-BF7F-5B6BB31A0DF0}" srcOrd="0" destOrd="0" presId="urn:microsoft.com/office/officeart/2008/layout/LinedList"/>
    <dgm:cxn modelId="{DD8B8963-65DC-470B-BAB6-ED66E419F96B}" srcId="{29706BC4-D11D-4380-A353-F98FEB8709C4}" destId="{AEF209FF-EDDE-4A60-AECE-DE4B61CD9D41}" srcOrd="0" destOrd="0" parTransId="{87135F75-BECE-471F-91E8-495EF958D338}" sibTransId="{8D9246C2-796E-49EF-8091-66896FAEC62C}"/>
    <dgm:cxn modelId="{46C48B67-4F82-A54B-A9CF-5E9C34BFFEBE}" type="presOf" srcId="{AEF209FF-EDDE-4A60-AECE-DE4B61CD9D41}" destId="{D100587F-5BFC-264D-B34E-8BC3055F44DB}" srcOrd="0" destOrd="0" presId="urn:microsoft.com/office/officeart/2008/layout/LinedList"/>
    <dgm:cxn modelId="{9118D66D-D957-9249-ACB1-BFF7D7B702B4}" type="presOf" srcId="{29706BC4-D11D-4380-A353-F98FEB8709C4}" destId="{6E7246A6-087C-A741-94ED-59AD04CF2C93}" srcOrd="0" destOrd="0" presId="urn:microsoft.com/office/officeart/2008/layout/LinedList"/>
    <dgm:cxn modelId="{296E47D0-8236-3D4F-A335-D4114D5DA6E4}" type="presOf" srcId="{F21439C8-8270-4A37-8DE8-F26AD37F0792}" destId="{A6419808-2AFC-FA4B-97AF-D35DE641F145}" srcOrd="0" destOrd="0" presId="urn:microsoft.com/office/officeart/2008/layout/LinedList"/>
    <dgm:cxn modelId="{3FF8ABFF-3266-4F07-B6BA-2F359F2E175C}" srcId="{29706BC4-D11D-4380-A353-F98FEB8709C4}" destId="{726CEDB4-85AB-4734-9F06-AFD6368B0137}" srcOrd="1" destOrd="0" parTransId="{3859CF0F-3C6F-4E22-A915-7B1D36761928}" sibTransId="{690525FE-D352-4DB2-AC68-5B4C995D1AAA}"/>
    <dgm:cxn modelId="{C631A650-A7D7-C440-A0B8-0361F485C27E}" type="presParOf" srcId="{6E7246A6-087C-A741-94ED-59AD04CF2C93}" destId="{12801DF0-67E1-F542-8533-35BB60594B3B}" srcOrd="0" destOrd="0" presId="urn:microsoft.com/office/officeart/2008/layout/LinedList"/>
    <dgm:cxn modelId="{64056F57-FD8C-F647-8BF3-7FA1ABFBB46B}" type="presParOf" srcId="{6E7246A6-087C-A741-94ED-59AD04CF2C93}" destId="{EA825F40-DD8B-924C-B540-04C708B30BE8}" srcOrd="1" destOrd="0" presId="urn:microsoft.com/office/officeart/2008/layout/LinedList"/>
    <dgm:cxn modelId="{A107F7CE-4B2B-FC4C-AA11-39EA4B424688}" type="presParOf" srcId="{EA825F40-DD8B-924C-B540-04C708B30BE8}" destId="{D100587F-5BFC-264D-B34E-8BC3055F44DB}" srcOrd="0" destOrd="0" presId="urn:microsoft.com/office/officeart/2008/layout/LinedList"/>
    <dgm:cxn modelId="{A9DEA43E-3B32-0A4C-A7A2-64C50DB1FCAA}" type="presParOf" srcId="{EA825F40-DD8B-924C-B540-04C708B30BE8}" destId="{1211844C-3EC2-074D-BE1D-B8DB35B97D88}" srcOrd="1" destOrd="0" presId="urn:microsoft.com/office/officeart/2008/layout/LinedList"/>
    <dgm:cxn modelId="{799C5283-303F-3948-B430-2CE0FFDA5BA1}" type="presParOf" srcId="{6E7246A6-087C-A741-94ED-59AD04CF2C93}" destId="{66A82D54-C182-B743-B827-D8DF8FDAFE3A}" srcOrd="2" destOrd="0" presId="urn:microsoft.com/office/officeart/2008/layout/LinedList"/>
    <dgm:cxn modelId="{AAB5075B-2C79-A041-A79A-37BFD9D3BFF6}" type="presParOf" srcId="{6E7246A6-087C-A741-94ED-59AD04CF2C93}" destId="{50B25EF6-9F21-D54A-A120-D4F81482621F}" srcOrd="3" destOrd="0" presId="urn:microsoft.com/office/officeart/2008/layout/LinedList"/>
    <dgm:cxn modelId="{A41E848A-451C-6349-A10E-AF5E3E295017}" type="presParOf" srcId="{50B25EF6-9F21-D54A-A120-D4F81482621F}" destId="{4A2319DA-3C0F-FE4A-BF7F-5B6BB31A0DF0}" srcOrd="0" destOrd="0" presId="urn:microsoft.com/office/officeart/2008/layout/LinedList"/>
    <dgm:cxn modelId="{B8087C4C-3960-F840-9BC5-A82200D85EBD}" type="presParOf" srcId="{50B25EF6-9F21-D54A-A120-D4F81482621F}" destId="{F3EA74AC-8546-7A45-B79E-1B4A5031E9BC}" srcOrd="1" destOrd="0" presId="urn:microsoft.com/office/officeart/2008/layout/LinedList"/>
    <dgm:cxn modelId="{3F4971C3-3239-434A-BB15-93A1C308DC98}" type="presParOf" srcId="{6E7246A6-087C-A741-94ED-59AD04CF2C93}" destId="{E8BF4787-1A8D-F849-9D50-2B2A37AFFE90}" srcOrd="4" destOrd="0" presId="urn:microsoft.com/office/officeart/2008/layout/LinedList"/>
    <dgm:cxn modelId="{72B0CE10-4517-7D48-B489-84579F636FDB}" type="presParOf" srcId="{6E7246A6-087C-A741-94ED-59AD04CF2C93}" destId="{6374E582-9CFF-6946-A588-1D61713FCBC3}" srcOrd="5" destOrd="0" presId="urn:microsoft.com/office/officeart/2008/layout/LinedList"/>
    <dgm:cxn modelId="{A7305C0B-1941-674C-825D-8070E40B469D}" type="presParOf" srcId="{6374E582-9CFF-6946-A588-1D61713FCBC3}" destId="{A6419808-2AFC-FA4B-97AF-D35DE641F145}" srcOrd="0" destOrd="0" presId="urn:microsoft.com/office/officeart/2008/layout/LinedList"/>
    <dgm:cxn modelId="{F850C9B2-B190-AB48-BDB1-29C6FD24F2BD}" type="presParOf" srcId="{6374E582-9CFF-6946-A588-1D61713FCBC3}" destId="{116E04CC-5756-234B-8770-F28A0549721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01DF0-67E1-F542-8533-35BB60594B3B}">
      <dsp:nvSpPr>
        <dsp:cNvPr id="0" name=""/>
        <dsp:cNvSpPr/>
      </dsp:nvSpPr>
      <dsp:spPr>
        <a:xfrm>
          <a:off x="0" y="1280"/>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0587F-5BFC-264D-B34E-8BC3055F44DB}">
      <dsp:nvSpPr>
        <dsp:cNvPr id="0" name=""/>
        <dsp:cNvSpPr/>
      </dsp:nvSpPr>
      <dsp:spPr>
        <a:xfrm>
          <a:off x="0" y="1280"/>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There is a growing body of literature that explores racial, ethnic, and socioeconomic disparities in healthcare, however research addressing inequities in laboratory measurements is scant</a:t>
          </a:r>
        </a:p>
      </dsp:txBody>
      <dsp:txXfrm>
        <a:off x="0" y="1280"/>
        <a:ext cx="3935505" cy="873365"/>
      </dsp:txXfrm>
    </dsp:sp>
    <dsp:sp modelId="{66A82D54-C182-B743-B827-D8DF8FDAFE3A}">
      <dsp:nvSpPr>
        <dsp:cNvPr id="0" name=""/>
        <dsp:cNvSpPr/>
      </dsp:nvSpPr>
      <dsp:spPr>
        <a:xfrm>
          <a:off x="0" y="874646"/>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2319DA-3C0F-FE4A-BF7F-5B6BB31A0DF0}">
      <dsp:nvSpPr>
        <dsp:cNvPr id="0" name=""/>
        <dsp:cNvSpPr/>
      </dsp:nvSpPr>
      <dsp:spPr>
        <a:xfrm>
          <a:off x="0" y="874646"/>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Sepsis affects almost 2 million patients annually and contributes to nearly 300,000 deaths </a:t>
          </a:r>
          <a:r>
            <a:rPr lang="en-US" sz="1300" kern="1200"/>
            <a:t>annually</a:t>
          </a:r>
        </a:p>
      </dsp:txBody>
      <dsp:txXfrm>
        <a:off x="0" y="874646"/>
        <a:ext cx="3935505" cy="873365"/>
      </dsp:txXfrm>
    </dsp:sp>
    <dsp:sp modelId="{E8BF4787-1A8D-F849-9D50-2B2A37AFFE90}">
      <dsp:nvSpPr>
        <dsp:cNvPr id="0" name=""/>
        <dsp:cNvSpPr/>
      </dsp:nvSpPr>
      <dsp:spPr>
        <a:xfrm>
          <a:off x="0" y="1748011"/>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808-2AFC-FA4B-97AF-D35DE641F145}">
      <dsp:nvSpPr>
        <dsp:cNvPr id="0" name=""/>
        <dsp:cNvSpPr/>
      </dsp:nvSpPr>
      <dsp:spPr>
        <a:xfrm>
          <a:off x="0" y="1748011"/>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Eliminating health equity disparities in early assessment and treatment of sepsis is the focus of this study</a:t>
          </a:r>
        </a:p>
      </dsp:txBody>
      <dsp:txXfrm>
        <a:off x="0" y="1748011"/>
        <a:ext cx="3935505" cy="87336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ubmed.ncbi.nlm.nih.gov/3454418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ubmed.ncbi.nlm.nih.gov/34544182/"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4e40bd73_1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f4e40bd73_1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f4e40bd73_1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f4e40bd73_1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f4e40bd73_1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f4e40bd73_1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f4e40bd73_1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f4e40bd73_1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f4e40bd73_1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f4e40bd73_1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f4e40bd73_1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f4e40bd73_1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5f4e40bd73_1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5f4e40bd73_1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348d57c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f348d57c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https://pubmed.ncbi.nlm.nih.gov/34544182/</a:t>
            </a:r>
            <a:endParaRPr dirty="0"/>
          </a:p>
          <a:p>
            <a:pPr marL="0" lvl="0" indent="0" algn="l" rtl="0">
              <a:spcBef>
                <a:spcPts val="0"/>
              </a:spcBef>
              <a:spcAft>
                <a:spcPts val="0"/>
              </a:spcAft>
              <a:buNone/>
            </a:pPr>
            <a:r>
              <a:rPr lang="en" dirty="0"/>
              <a:t>https://</a:t>
            </a:r>
            <a:r>
              <a:rPr lang="en" dirty="0" err="1"/>
              <a:t>pubmed.ncbi.nlm.nih.gov</a:t>
            </a:r>
            <a:r>
              <a:rPr lang="en" dirty="0"/>
              <a:t>/27520452/</a:t>
            </a:r>
            <a:endParaRPr dirty="0"/>
          </a:p>
        </p:txBody>
      </p:sp>
    </p:spTree>
    <p:extLst>
      <p:ext uri="{BB962C8B-B14F-4D97-AF65-F5344CB8AC3E}">
        <p14:creationId xmlns:p14="http://schemas.microsoft.com/office/powerpoint/2010/main" val="213164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348d57c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f348d57c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https://pubmed.ncbi.nlm.nih.gov/34544182/</a:t>
            </a:r>
            <a:endParaRPr dirty="0"/>
          </a:p>
          <a:p>
            <a:pPr marL="0" lvl="0" indent="0" algn="l" rtl="0">
              <a:spcBef>
                <a:spcPts val="0"/>
              </a:spcBef>
              <a:spcAft>
                <a:spcPts val="0"/>
              </a:spcAft>
              <a:buNone/>
            </a:pPr>
            <a:r>
              <a:rPr lang="en" dirty="0"/>
              <a:t>https://</a:t>
            </a:r>
            <a:r>
              <a:rPr lang="en" dirty="0" err="1"/>
              <a:t>pubmed.ncbi.nlm.nih.gov</a:t>
            </a:r>
            <a:r>
              <a:rPr lang="en" dirty="0"/>
              <a:t>/27520452/</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f348d57c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f348d57c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f348d57c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f348d57c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sz="1500" dirty="0">
              <a:solidFill>
                <a:srgbClr val="303030"/>
              </a:solidFill>
              <a:highlight>
                <a:srgbClr val="FFFFFF"/>
              </a:highlight>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f348d57c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f348d57c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solidFill>
                <a:srgbClr val="303030"/>
              </a:solidFill>
              <a:highlight>
                <a:srgbClr val="FFFFFF"/>
              </a:highlight>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f4e40bd73_1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f4e40bd73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19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f4e40bd73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f4e40bd73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f4e40bd73_1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f4e40bd73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f4e40bd73_1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f4e40bd73_1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FC32-B399-CA38-7D02-311D15AD1D6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0BA2E4E-D30A-25E7-A76C-817705BE186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1FB4ABD-1470-1B5A-0E1F-E3A53AE97C9F}"/>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DBC837C7-4C1D-62E4-4318-59BA8D0AF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D3371-B17A-8A56-7306-B31763B7C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17620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8962-E827-43E9-C881-D271842BF9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6723BB-C409-63CD-25EC-C68B65463F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0DC32-99C1-498D-D459-F2E5493A984F}"/>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95D9B9D8-1440-3503-4598-EE224FA00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1915C-1678-E587-365E-ADC7130C59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46865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AF6E1-1216-1F61-E6E9-DF4438094F9A}"/>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451E2-EC69-9F07-F9F0-3D151D8D891B}"/>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DCA57-C624-0CCD-0E38-E6B4CC1BEAF7}"/>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089B0643-534D-6A56-0B6A-E718BC6F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F9E86-9800-467A-BF07-B689378E7C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46752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315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A274-E09B-11F2-0C09-4231A5B12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48375-C1F5-DFC0-6A4E-5EA10592D6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FD2F2-01FD-C92C-FF31-2C51BA0E8BF3}"/>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E384762B-B5E7-CA5A-820F-2E063F28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A2F40-61B3-7E48-63B3-B137BF126D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3710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28FB-8766-2421-9AB5-8136308DF3D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B182672-65BB-C57A-C0C0-61D8B937FA6A}"/>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C25A4-CDD8-1DF7-52CB-D77801624CE6}"/>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55175098-D9BC-8884-9056-2FF3267BC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49D62-02A2-F657-5B2F-18878CB619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276811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6EDB-D499-11FC-5D3A-1484DC77D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F702E-F34A-1E5F-D58E-3AD83AB9C7FB}"/>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B10590-4B2C-7FEB-C6C9-E47EA40376D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CECFA4-777A-56F2-7430-51C5B9A5A211}"/>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5B392A22-84B6-371A-9FFE-3253B8180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DFCAF-05D8-EB6B-71FA-744DA3624E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91163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8706-A0B9-E45A-03C9-E178271FF65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BB6DEB-A6CC-E044-30E0-7EFF7C4EBD3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2665F-C47A-6E0A-12EE-B719E5BA202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EE2D86-20E0-AF95-6633-7787F6502A6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953D5-B2EE-F3AD-C612-7F1FC2890D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63B82-CF4F-FB46-F4F6-2DE3AB71C2F0}"/>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8" name="Footer Placeholder 7">
            <a:extLst>
              <a:ext uri="{FF2B5EF4-FFF2-40B4-BE49-F238E27FC236}">
                <a16:creationId xmlns:a16="http://schemas.microsoft.com/office/drawing/2014/main" id="{C6B4893B-8220-14F2-FF69-E207232A6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2B269-52AD-C5BE-C803-AE49B94C1F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23570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4461-A0BF-CB95-7F7B-499E0735CB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B11D95-8013-C0E0-3B14-695B1E31B446}"/>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4" name="Footer Placeholder 3">
            <a:extLst>
              <a:ext uri="{FF2B5EF4-FFF2-40B4-BE49-F238E27FC236}">
                <a16:creationId xmlns:a16="http://schemas.microsoft.com/office/drawing/2014/main" id="{12E8262B-C442-37FA-CB3E-839D98CEB1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7EF999-4BC0-8AAD-4768-0A5CE73EEE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20421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8CC513-0E5A-CF57-6F54-80239C894117}"/>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3" name="Footer Placeholder 2">
            <a:extLst>
              <a:ext uri="{FF2B5EF4-FFF2-40B4-BE49-F238E27FC236}">
                <a16:creationId xmlns:a16="http://schemas.microsoft.com/office/drawing/2014/main" id="{5794AD3D-B7A8-4280-24CD-5A7EB2756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0373-A629-436A-84EE-B48AE8BDB7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922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A2C0-0FF5-DE4A-5E82-72EC450E9D5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6A657B8-A95B-6381-E492-3D4685D524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B18F1-3ADA-6CED-D127-465A7D33B3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E4BC50-6F66-9EC9-EF37-4AD23ADBB123}"/>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015DF5CC-6C0D-BF47-CA52-091FD2062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26164-B9C9-EB57-149E-54517F4664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98821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EBA75-C526-CDAB-64AD-54AD1DFA04C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B56374-3DFA-5715-9386-F67DA353646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28519AA-88A6-A341-9863-77E71994FB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BF4009-0BAB-C958-51DB-55DF4B746AE1}"/>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46657C9D-C0EE-4E26-D177-DC1D415E2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2E92D-BFA3-7130-CA5E-C3C95A96DB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02127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E6DC4-BAA5-2DB1-758A-DA695D9C01F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D2161B-D3F4-0F09-B5B5-15D2AAD2B3C9}"/>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08A6-6A96-0AB9-9993-A18D70B188B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A980C871-3786-53C9-C510-7BEFB31DBB4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682B6F-52CD-3131-532F-9FB4A8EB7FF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8886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1093/jamia/ocx084"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sepsis.org/news/racial-equity-in-sepsis-care-matter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www.aafp.org/news/health-of-the-public/health-equity-framework.html" TargetMode="External"/><Relationship Id="rId4" Type="http://schemas.openxmlformats.org/officeDocument/2006/relationships/diagramLayout" Target="../diagrams/layout1.xml"/><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pic>
        <p:nvPicPr>
          <p:cNvPr id="70" name="Picture 69" descr="A colorful lines in a dark background&#10;&#10;Description automatically generated">
            <a:extLst>
              <a:ext uri="{FF2B5EF4-FFF2-40B4-BE49-F238E27FC236}">
                <a16:creationId xmlns:a16="http://schemas.microsoft.com/office/drawing/2014/main" id="{C37520CA-13BE-7DBD-DABB-9DB9F99CAA34}"/>
              </a:ext>
            </a:extLst>
          </p:cNvPr>
          <p:cNvPicPr>
            <a:picLocks noChangeAspect="1"/>
          </p:cNvPicPr>
          <p:nvPr/>
        </p:nvPicPr>
        <p:blipFill rotWithShape="1">
          <a:blip r:embed="rId3">
            <a:alphaModFix/>
          </a:blip>
          <a:srcRect t="19643"/>
          <a:stretch/>
        </p:blipFill>
        <p:spPr>
          <a:xfrm>
            <a:off x="20" y="10"/>
            <a:ext cx="9143979" cy="5143490"/>
          </a:xfrm>
          <a:prstGeom prst="rect">
            <a:avLst/>
          </a:prstGeom>
        </p:spPr>
      </p:pic>
      <p:sp>
        <p:nvSpPr>
          <p:cNvPr id="74" name="Rectangle 73">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258497" y="-3258493"/>
            <a:ext cx="2634195"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3"/>
          <p:cNvSpPr txBox="1">
            <a:spLocks noGrp="1"/>
          </p:cNvSpPr>
          <p:nvPr>
            <p:ph type="ctrTitle"/>
          </p:nvPr>
        </p:nvSpPr>
        <p:spPr>
          <a:xfrm>
            <a:off x="571500" y="853075"/>
            <a:ext cx="7886700" cy="1140740"/>
          </a:xfrm>
          <a:prstGeom prst="rect">
            <a:avLst/>
          </a:prstGeom>
        </p:spPr>
        <p:txBody>
          <a:bodyPr spcFirstLastPara="1" lIns="91425" tIns="91425" rIns="91425" bIns="91425" anchor="t" anchorCtr="0">
            <a:noAutofit/>
          </a:bodyPr>
          <a:lstStyle/>
          <a:p>
            <a:pPr marL="0" lvl="0" indent="0" algn="l" rtl="0">
              <a:spcBef>
                <a:spcPts val="0"/>
              </a:spcBef>
              <a:spcAft>
                <a:spcPts val="0"/>
              </a:spcAft>
              <a:buNone/>
            </a:pPr>
            <a:r>
              <a:rPr lang="en-US" sz="3600" dirty="0">
                <a:solidFill>
                  <a:srgbClr val="FFFFFF"/>
                </a:solidFill>
                <a:latin typeface="+mn-lt"/>
              </a:rPr>
              <a:t>The Association Between Demographics and Serial Serum Lactate Measurements</a:t>
            </a:r>
          </a:p>
        </p:txBody>
      </p:sp>
      <p:sp>
        <p:nvSpPr>
          <p:cNvPr id="76" name="Rectangle 7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58928" y="-337037"/>
            <a:ext cx="1818953"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13"/>
          <p:cNvSpPr txBox="1">
            <a:spLocks noGrp="1"/>
          </p:cNvSpPr>
          <p:nvPr>
            <p:ph type="subTitle" idx="1"/>
          </p:nvPr>
        </p:nvSpPr>
        <p:spPr>
          <a:xfrm>
            <a:off x="628650" y="3220080"/>
            <a:ext cx="6149837" cy="1191386"/>
          </a:xfrm>
          <a:prstGeom prst="rect">
            <a:avLst/>
          </a:prstGeom>
        </p:spPr>
        <p:txBody>
          <a:bodyPr spcFirstLastPara="1" lIns="91425" tIns="91425" rIns="91425" bIns="91425" anchor="b" anchorCtr="0">
            <a:normAutofit/>
          </a:bodyPr>
          <a:lstStyle/>
          <a:p>
            <a:pPr marL="0" lvl="0" indent="0" algn="l" rtl="0">
              <a:spcBef>
                <a:spcPts val="0"/>
              </a:spcBef>
              <a:spcAft>
                <a:spcPts val="0"/>
              </a:spcAft>
              <a:buNone/>
            </a:pPr>
            <a:r>
              <a:rPr lang="en-US" sz="3600" dirty="0">
                <a:solidFill>
                  <a:srgbClr val="FFFFFF"/>
                </a:solidFill>
              </a:rPr>
              <a:t>Lactate Lumineers Team 3</a:t>
            </a:r>
          </a:p>
        </p:txBody>
      </p:sp>
      <p:cxnSp>
        <p:nvCxnSpPr>
          <p:cNvPr id="78" name="Straight Connector 77">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3" name="Rectangle 1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Google Shape;127;p23"/>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kern="1200" dirty="0">
                <a:solidFill>
                  <a:schemeClr val="bg1"/>
                </a:solidFill>
                <a:latin typeface="+mj-lt"/>
                <a:ea typeface="+mj-ea"/>
                <a:cs typeface="+mj-cs"/>
              </a:rPr>
              <a:t>Table 1 cont.</a:t>
            </a:r>
          </a:p>
        </p:txBody>
      </p:sp>
      <p:pic>
        <p:nvPicPr>
          <p:cNvPr id="128" name="Google Shape;128;p23"/>
          <p:cNvPicPr preferRelativeResize="0"/>
          <p:nvPr/>
        </p:nvPicPr>
        <p:blipFill>
          <a:blip r:embed="rId3"/>
          <a:stretch>
            <a:fillRect/>
          </a:stretch>
        </p:blipFill>
        <p:spPr>
          <a:xfrm>
            <a:off x="1084541" y="1256420"/>
            <a:ext cx="6974917" cy="329564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57" name="Rectangle 1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Google Shape;135;p24">
            <a:extLst>
              <a:ext uri="{FF2B5EF4-FFF2-40B4-BE49-F238E27FC236}">
                <a16:creationId xmlns:a16="http://schemas.microsoft.com/office/drawing/2014/main" id="{D60D95AD-ACF1-D8BA-11C6-AAFD85B0EF6C}"/>
              </a:ext>
            </a:extLst>
          </p:cNvPr>
          <p:cNvPicPr preferRelativeResize="0"/>
          <p:nvPr/>
        </p:nvPicPr>
        <p:blipFill rotWithShape="1">
          <a:blip r:embed="rId3"/>
          <a:srcRect l="1535" t="13282" r="-1535" b="-11708"/>
          <a:stretch/>
        </p:blipFill>
        <p:spPr>
          <a:xfrm>
            <a:off x="1018309" y="574468"/>
            <a:ext cx="7107381" cy="459278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useBgFill="1">
        <p:nvSpPr>
          <p:cNvPr id="153" name="Rectangle 15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25"/>
          <p:cNvSpPr txBox="1">
            <a:spLocks noGrp="1"/>
          </p:cNvSpPr>
          <p:nvPr>
            <p:ph type="title"/>
          </p:nvPr>
        </p:nvSpPr>
        <p:spPr>
          <a:xfrm>
            <a:off x="751263" y="127809"/>
            <a:ext cx="7634200" cy="996547"/>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3900" kern="1200" dirty="0">
                <a:solidFill>
                  <a:schemeClr val="tx1"/>
                </a:solidFill>
                <a:latin typeface="+mj-lt"/>
                <a:ea typeface="+mj-ea"/>
                <a:cs typeface="+mj-cs"/>
              </a:rPr>
              <a:t>Data Exploration Weight &amp; Age</a:t>
            </a:r>
          </a:p>
        </p:txBody>
      </p:sp>
      <p:pic>
        <p:nvPicPr>
          <p:cNvPr id="143" name="Google Shape;143;p25"/>
          <p:cNvPicPr preferRelativeResize="0"/>
          <p:nvPr/>
        </p:nvPicPr>
        <p:blipFill rotWithShape="1">
          <a:blip r:embed="rId3"/>
          <a:srcRect r="7888" b="2"/>
          <a:stretch/>
        </p:blipFill>
        <p:spPr>
          <a:xfrm>
            <a:off x="149055" y="1807836"/>
            <a:ext cx="4352493" cy="2917767"/>
          </a:xfrm>
          <a:prstGeom prst="rect">
            <a:avLst/>
          </a:prstGeom>
          <a:noFill/>
        </p:spPr>
      </p:pic>
      <p:pic>
        <p:nvPicPr>
          <p:cNvPr id="142" name="Google Shape;142;p25"/>
          <p:cNvPicPr preferRelativeResize="0"/>
          <p:nvPr/>
        </p:nvPicPr>
        <p:blipFill rotWithShape="1">
          <a:blip r:embed="rId4"/>
          <a:srcRect l="7886" r="2" b="2"/>
          <a:stretch/>
        </p:blipFill>
        <p:spPr>
          <a:xfrm>
            <a:off x="4642450" y="1807836"/>
            <a:ext cx="4352492" cy="291776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26"/>
          <p:cNvSpPr txBox="1">
            <a:spLocks noGrp="1"/>
          </p:cNvSpPr>
          <p:nvPr>
            <p:ph type="title"/>
          </p:nvPr>
        </p:nvSpPr>
        <p:spPr>
          <a:xfrm>
            <a:off x="628648" y="410861"/>
            <a:ext cx="6935934" cy="126038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Exploratory Analysis cont.</a:t>
            </a:r>
          </a:p>
        </p:txBody>
      </p:sp>
      <p:pic>
        <p:nvPicPr>
          <p:cNvPr id="151" name="Google Shape;151;p26"/>
          <p:cNvPicPr preferRelativeResize="0"/>
          <p:nvPr/>
        </p:nvPicPr>
        <p:blipFill>
          <a:blip r:embed="rId3"/>
          <a:stretch>
            <a:fillRect/>
          </a:stretch>
        </p:blipFill>
        <p:spPr>
          <a:xfrm>
            <a:off x="628648" y="2011596"/>
            <a:ext cx="3875389" cy="2393052"/>
          </a:xfrm>
          <a:prstGeom prst="rect">
            <a:avLst/>
          </a:prstGeom>
          <a:noFill/>
        </p:spPr>
      </p:pic>
      <p:pic>
        <p:nvPicPr>
          <p:cNvPr id="150" name="Google Shape;150;p26"/>
          <p:cNvPicPr preferRelativeResize="0"/>
          <p:nvPr/>
        </p:nvPicPr>
        <p:blipFill>
          <a:blip r:embed="rId4"/>
          <a:stretch>
            <a:fillRect/>
          </a:stretch>
        </p:blipFill>
        <p:spPr>
          <a:xfrm>
            <a:off x="4648795" y="2011596"/>
            <a:ext cx="3875389" cy="239305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3" name="Google Shape;163;p27"/>
          <p:cNvPicPr preferRelativeResize="0"/>
          <p:nvPr/>
        </p:nvPicPr>
        <p:blipFill rotWithShape="1">
          <a:blip r:embed="rId3"/>
          <a:srcRect t="11624" r="3" b="3"/>
          <a:stretch/>
        </p:blipFill>
        <p:spPr>
          <a:xfrm>
            <a:off x="149054" y="128787"/>
            <a:ext cx="4353079" cy="2375570"/>
          </a:xfrm>
          <a:prstGeom prst="rect">
            <a:avLst/>
          </a:prstGeom>
          <a:noFill/>
        </p:spPr>
      </p:pic>
      <p:pic>
        <p:nvPicPr>
          <p:cNvPr id="161" name="Google Shape;161;p27"/>
          <p:cNvPicPr preferRelativeResize="0"/>
          <p:nvPr/>
        </p:nvPicPr>
        <p:blipFill rotWithShape="1">
          <a:blip r:embed="rId4"/>
          <a:srcRect t="11529"/>
          <a:stretch/>
        </p:blipFill>
        <p:spPr>
          <a:xfrm>
            <a:off x="4646529" y="128787"/>
            <a:ext cx="4348413" cy="2375570"/>
          </a:xfrm>
          <a:prstGeom prst="rect">
            <a:avLst/>
          </a:prstGeom>
          <a:noFill/>
        </p:spPr>
      </p:pic>
      <p:pic>
        <p:nvPicPr>
          <p:cNvPr id="160" name="Google Shape;160;p27"/>
          <p:cNvPicPr preferRelativeResize="0"/>
          <p:nvPr/>
        </p:nvPicPr>
        <p:blipFill rotWithShape="1">
          <a:blip r:embed="rId5"/>
          <a:srcRect t="22156" r="3" b="3"/>
          <a:stretch/>
        </p:blipFill>
        <p:spPr>
          <a:xfrm>
            <a:off x="149054" y="2633143"/>
            <a:ext cx="4353079" cy="2092461"/>
          </a:xfrm>
          <a:prstGeom prst="rect">
            <a:avLst/>
          </a:prstGeom>
          <a:noFill/>
        </p:spPr>
      </p:pic>
      <p:pic>
        <p:nvPicPr>
          <p:cNvPr id="162" name="Google Shape;162;p27"/>
          <p:cNvPicPr preferRelativeResize="0"/>
          <p:nvPr/>
        </p:nvPicPr>
        <p:blipFill rotWithShape="1">
          <a:blip r:embed="rId6"/>
          <a:srcRect t="22073"/>
          <a:stretch/>
        </p:blipFill>
        <p:spPr>
          <a:xfrm>
            <a:off x="4646529" y="2633143"/>
            <a:ext cx="4348412" cy="209246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182" name="Rectangle 18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64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2649" y="360045"/>
            <a:ext cx="409359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oogle Shape;177;p29"/>
          <p:cNvPicPr preferRelativeResize="0"/>
          <p:nvPr/>
        </p:nvPicPr>
        <p:blipFill>
          <a:blip r:embed="rId3"/>
          <a:stretch>
            <a:fillRect/>
          </a:stretch>
        </p:blipFill>
        <p:spPr>
          <a:xfrm>
            <a:off x="4815776" y="1383884"/>
            <a:ext cx="3847338" cy="2375731"/>
          </a:xfrm>
          <a:prstGeom prst="rect">
            <a:avLst/>
          </a:prstGeom>
          <a:noFill/>
        </p:spPr>
      </p:pic>
      <p:sp>
        <p:nvSpPr>
          <p:cNvPr id="186" name="Rectangle 18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4093590"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Google Shape;176;p29"/>
          <p:cNvPicPr preferRelativeResize="0"/>
          <p:nvPr/>
        </p:nvPicPr>
        <p:blipFill>
          <a:blip r:embed="rId4"/>
          <a:stretch>
            <a:fillRect/>
          </a:stretch>
        </p:blipFill>
        <p:spPr>
          <a:xfrm>
            <a:off x="480885" y="1383884"/>
            <a:ext cx="3847338" cy="2375731"/>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pic>
        <p:nvPicPr>
          <p:cNvPr id="184" name="Google Shape;184;p30"/>
          <p:cNvPicPr preferRelativeResize="0"/>
          <p:nvPr/>
        </p:nvPicPr>
        <p:blipFill>
          <a:blip r:embed="rId3"/>
          <a:stretch>
            <a:fillRect/>
          </a:stretch>
        </p:blipFill>
        <p:spPr>
          <a:xfrm>
            <a:off x="482600" y="782637"/>
            <a:ext cx="8178799" cy="357822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4" name="Google Shape;194;p31"/>
          <p:cNvPicPr preferRelativeResize="0"/>
          <p:nvPr/>
        </p:nvPicPr>
        <p:blipFill rotWithShape="1">
          <a:blip r:embed="rId3"/>
          <a:srcRect t="8124" r="3" b="3502"/>
          <a:stretch/>
        </p:blipFill>
        <p:spPr>
          <a:xfrm>
            <a:off x="149054" y="128787"/>
            <a:ext cx="4353079" cy="2375570"/>
          </a:xfrm>
          <a:prstGeom prst="rect">
            <a:avLst/>
          </a:prstGeom>
          <a:noFill/>
        </p:spPr>
      </p:pic>
      <p:pic>
        <p:nvPicPr>
          <p:cNvPr id="192" name="Google Shape;192;p31"/>
          <p:cNvPicPr preferRelativeResize="0"/>
          <p:nvPr/>
        </p:nvPicPr>
        <p:blipFill rotWithShape="1">
          <a:blip r:embed="rId4"/>
          <a:srcRect t="11529"/>
          <a:stretch/>
        </p:blipFill>
        <p:spPr>
          <a:xfrm>
            <a:off x="4646529" y="128787"/>
            <a:ext cx="4348413" cy="2375570"/>
          </a:xfrm>
          <a:prstGeom prst="rect">
            <a:avLst/>
          </a:prstGeom>
          <a:noFill/>
        </p:spPr>
      </p:pic>
      <p:pic>
        <p:nvPicPr>
          <p:cNvPr id="191" name="Google Shape;191;p31"/>
          <p:cNvPicPr preferRelativeResize="0"/>
          <p:nvPr/>
        </p:nvPicPr>
        <p:blipFill rotWithShape="1">
          <a:blip r:embed="rId5"/>
          <a:srcRect t="13152" r="3" b="9007"/>
          <a:stretch/>
        </p:blipFill>
        <p:spPr>
          <a:xfrm>
            <a:off x="149054" y="2633143"/>
            <a:ext cx="4353079" cy="2092461"/>
          </a:xfrm>
          <a:prstGeom prst="rect">
            <a:avLst/>
          </a:prstGeom>
          <a:noFill/>
        </p:spPr>
      </p:pic>
      <p:pic>
        <p:nvPicPr>
          <p:cNvPr id="193" name="Google Shape;193;p31"/>
          <p:cNvPicPr preferRelativeResize="0"/>
          <p:nvPr/>
        </p:nvPicPr>
        <p:blipFill rotWithShape="1">
          <a:blip r:embed="rId6"/>
          <a:srcRect t="17438" b="4634"/>
          <a:stretch/>
        </p:blipFill>
        <p:spPr>
          <a:xfrm>
            <a:off x="4646529" y="2633143"/>
            <a:ext cx="4348412" cy="209246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10" name="Picture 200" descr="Maze">
            <a:extLst>
              <a:ext uri="{FF2B5EF4-FFF2-40B4-BE49-F238E27FC236}">
                <a16:creationId xmlns:a16="http://schemas.microsoft.com/office/drawing/2014/main" id="{3684DA01-09FE-F7D3-AD5A-50D1DDDB75EC}"/>
              </a:ext>
            </a:extLst>
          </p:cNvPr>
          <p:cNvPicPr>
            <a:picLocks noChangeAspect="1"/>
          </p:cNvPicPr>
          <p:nvPr/>
        </p:nvPicPr>
        <p:blipFill rotWithShape="1">
          <a:blip r:embed="rId3"/>
          <a:srcRect r="5884"/>
          <a:stretch/>
        </p:blipFill>
        <p:spPr>
          <a:xfrm>
            <a:off x="1" y="10"/>
            <a:ext cx="9143998" cy="5143490"/>
          </a:xfrm>
          <a:prstGeom prst="rect">
            <a:avLst/>
          </a:prstGeom>
        </p:spPr>
      </p:pic>
      <p:sp>
        <p:nvSpPr>
          <p:cNvPr id="188" name="Google Shape;188;p31"/>
          <p:cNvSpPr txBox="1">
            <a:spLocks noGrp="1"/>
          </p:cNvSpPr>
          <p:nvPr>
            <p:ph type="title"/>
          </p:nvPr>
        </p:nvSpPr>
        <p:spPr>
          <a:xfrm>
            <a:off x="442564" y="203590"/>
            <a:ext cx="4129436" cy="649531"/>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br>
              <a:rPr lang="en-US" sz="3200" dirty="0">
                <a:solidFill>
                  <a:schemeClr val="bg1"/>
                </a:solidFill>
              </a:rPr>
            </a:br>
            <a:r>
              <a:rPr lang="en-US" sz="3200" dirty="0">
                <a:solidFill>
                  <a:schemeClr val="bg1"/>
                </a:solidFill>
              </a:rPr>
              <a:t>Limitations</a:t>
            </a:r>
          </a:p>
        </p:txBody>
      </p:sp>
      <p:sp>
        <p:nvSpPr>
          <p:cNvPr id="189" name="Google Shape;189;p31"/>
          <p:cNvSpPr txBox="1">
            <a:spLocks noGrp="1"/>
          </p:cNvSpPr>
          <p:nvPr>
            <p:ph type="body" idx="1"/>
          </p:nvPr>
        </p:nvSpPr>
        <p:spPr>
          <a:xfrm>
            <a:off x="442564" y="1560185"/>
            <a:ext cx="8258872" cy="2454254"/>
          </a:xfrm>
          <a:prstGeom prst="rect">
            <a:avLst/>
          </a:prstGeom>
          <a:solidFill>
            <a:schemeClr val="bg1">
              <a:lumMod val="65000"/>
            </a:schemeClr>
          </a:solidFill>
        </p:spPr>
        <p:txBody>
          <a:bodyPr spcFirstLastPara="1" vert="horz" lIns="91440" tIns="45720" rIns="91440" bIns="45720" rtlCol="0" anchorCtr="0">
            <a:noAutofit/>
          </a:bodyPr>
          <a:lstStyle/>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Findings arise from a single hospital center, however hospitals around the globe may vary according to resource and presence or absence of sepsis protocols</a:t>
            </a:r>
          </a:p>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The estimate of patients with sepsis may be incomplete due to common misclassification and underdiagnosis</a:t>
            </a:r>
          </a:p>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Elevated Lactate levels can be related to other etiologies such as liver dysfunction, renal injury, and hyperadrenergic states in which case clinicians may not have felt that lactates would provide additional useful clinical information</a:t>
            </a:r>
          </a:p>
        </p:txBody>
      </p:sp>
    </p:spTree>
    <p:extLst>
      <p:ext uri="{BB962C8B-B14F-4D97-AF65-F5344CB8AC3E}">
        <p14:creationId xmlns:p14="http://schemas.microsoft.com/office/powerpoint/2010/main" val="358846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useBgFill="1">
        <p:nvSpPr>
          <p:cNvPr id="215" name="Rectangle 2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Picture 200" descr="Maze">
            <a:extLst>
              <a:ext uri="{FF2B5EF4-FFF2-40B4-BE49-F238E27FC236}">
                <a16:creationId xmlns:a16="http://schemas.microsoft.com/office/drawing/2014/main" id="{3684DA01-09FE-F7D3-AD5A-50D1DDDB75EC}"/>
              </a:ext>
            </a:extLst>
          </p:cNvPr>
          <p:cNvPicPr>
            <a:picLocks noChangeAspect="1"/>
          </p:cNvPicPr>
          <p:nvPr/>
        </p:nvPicPr>
        <p:blipFill rotWithShape="1">
          <a:blip r:embed="rId3"/>
          <a:srcRect r="5884"/>
          <a:stretch/>
        </p:blipFill>
        <p:spPr>
          <a:xfrm>
            <a:off x="1" y="10"/>
            <a:ext cx="9143998" cy="5143490"/>
          </a:xfrm>
          <a:prstGeom prst="rect">
            <a:avLst/>
          </a:prstGeom>
        </p:spPr>
      </p:pic>
      <p:sp>
        <p:nvSpPr>
          <p:cNvPr id="217" name="Rectangle 2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Google Shape;188;p31"/>
          <p:cNvSpPr txBox="1">
            <a:spLocks noGrp="1"/>
          </p:cNvSpPr>
          <p:nvPr>
            <p:ph type="title"/>
          </p:nvPr>
        </p:nvSpPr>
        <p:spPr>
          <a:xfrm>
            <a:off x="442564" y="203590"/>
            <a:ext cx="4129436" cy="649531"/>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br>
              <a:rPr lang="en-US" sz="3200" dirty="0"/>
            </a:br>
            <a:r>
              <a:rPr lang="en-US" sz="3200" dirty="0"/>
              <a:t>Future Directions </a:t>
            </a:r>
          </a:p>
        </p:txBody>
      </p:sp>
      <p:sp>
        <p:nvSpPr>
          <p:cNvPr id="189" name="Google Shape;189;p31"/>
          <p:cNvSpPr txBox="1">
            <a:spLocks noGrp="1"/>
          </p:cNvSpPr>
          <p:nvPr>
            <p:ph type="body" idx="1"/>
          </p:nvPr>
        </p:nvSpPr>
        <p:spPr>
          <a:xfrm>
            <a:off x="442564" y="1056701"/>
            <a:ext cx="8258872" cy="3701443"/>
          </a:xfrm>
          <a:prstGeom prst="rect">
            <a:avLst/>
          </a:prstGeom>
          <a:solidFill>
            <a:schemeClr val="bg1">
              <a:lumMod val="65000"/>
            </a:schemeClr>
          </a:solidFill>
        </p:spPr>
        <p:txBody>
          <a:bodyPr spcFirstLastPara="1" vert="horz" lIns="91440" tIns="45720" rIns="91440" bIns="45720" rtlCol="0" anchorCtr="0">
            <a:noAutofit/>
          </a:bodyPr>
          <a:lstStyle/>
          <a:p>
            <a:pPr marL="400050" indent="-171450" defTabSz="914400" fontAlgn="base">
              <a:lnSpc>
                <a:spcPct val="100000"/>
              </a:lnSpc>
              <a:spcBef>
                <a:spcPts val="600"/>
              </a:spcBef>
              <a:spcAft>
                <a:spcPts val="600"/>
              </a:spcAft>
            </a:pPr>
            <a:r>
              <a:rPr lang="en-US" sz="1800" b="0" i="0" u="none" strike="noStrike" dirty="0">
                <a:solidFill>
                  <a:schemeClr val="bg1"/>
                </a:solidFill>
                <a:effectLst/>
              </a:rPr>
              <a:t>As more predictive biomarkers become available assessing equitable access to these tests should be evaluated </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Apply methodology to multicenter datasets</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Acquire more granular demographic/</a:t>
            </a:r>
            <a:r>
              <a:rPr lang="en-US" sz="1800" b="0" i="0" u="none" strike="noStrike" dirty="0" err="1">
                <a:solidFill>
                  <a:schemeClr val="bg1"/>
                </a:solidFill>
                <a:effectLst/>
              </a:rPr>
              <a:t>SDoH</a:t>
            </a:r>
            <a:r>
              <a:rPr lang="en-US" sz="1800" b="0" i="0" u="none" strike="noStrike" dirty="0">
                <a:solidFill>
                  <a:schemeClr val="bg1"/>
                </a:solidFill>
                <a:effectLst/>
              </a:rPr>
              <a:t>/Improved race-ethnicity</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Consider the other side - is anyone being over-treated? Does this affect LOS or mortality?</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Observer-expected? (People that die day 1 may have affected dataset</a:t>
            </a:r>
            <a:r>
              <a:rPr lang="en-US" sz="1800" dirty="0">
                <a:solidFill>
                  <a:schemeClr val="bg1"/>
                </a:solidFill>
              </a:rPr>
              <a:t>s</a:t>
            </a:r>
            <a:endParaRPr lang="en-US" sz="1800" strike="sngStrike" dirty="0">
              <a:solidFill>
                <a:schemeClr val="bg1"/>
              </a:solidFill>
            </a:endParaRPr>
          </a:p>
          <a:p>
            <a:pPr marL="457200" lvl="0" indent="-228600" defTabSz="914400">
              <a:spcBef>
                <a:spcPts val="1200"/>
              </a:spcBef>
              <a:spcAft>
                <a:spcPts val="1200"/>
              </a:spcAft>
              <a:buFont typeface="Arial" panose="020B0604020202020204" pitchFamily="34" charset="0"/>
              <a:buChar char="•"/>
            </a:pPr>
            <a:endParaRPr lang="en-US" sz="1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C623-5846-3442-3410-97B4B3C245BD}"/>
              </a:ext>
            </a:extLst>
          </p:cNvPr>
          <p:cNvSpPr>
            <a:spLocks noGrp="1"/>
          </p:cNvSpPr>
          <p:nvPr>
            <p:ph type="title"/>
          </p:nvPr>
        </p:nvSpPr>
        <p:spPr/>
        <p:txBody>
          <a:bodyPr>
            <a:noAutofit/>
          </a:bodyPr>
          <a:lstStyle/>
          <a:p>
            <a:r>
              <a:rPr lang="en-US" sz="3600" b="1" dirty="0"/>
              <a:t>Topic and Research Question</a:t>
            </a:r>
          </a:p>
        </p:txBody>
      </p:sp>
      <p:sp>
        <p:nvSpPr>
          <p:cNvPr id="3" name="Content Placeholder 2">
            <a:extLst>
              <a:ext uri="{FF2B5EF4-FFF2-40B4-BE49-F238E27FC236}">
                <a16:creationId xmlns:a16="http://schemas.microsoft.com/office/drawing/2014/main" id="{329DE1D3-6849-A51C-0B07-257ED1C6D262}"/>
              </a:ext>
            </a:extLst>
          </p:cNvPr>
          <p:cNvSpPr>
            <a:spLocks noGrp="1"/>
          </p:cNvSpPr>
          <p:nvPr>
            <p:ph idx="1"/>
          </p:nvPr>
        </p:nvSpPr>
        <p:spPr/>
        <p:txBody>
          <a:bodyPr>
            <a:noAutofit/>
          </a:bodyPr>
          <a:lstStyle/>
          <a:p>
            <a:pPr marL="0" indent="0" rtl="0">
              <a:spcBef>
                <a:spcPts val="0"/>
              </a:spcBef>
              <a:spcAft>
                <a:spcPts val="1200"/>
              </a:spcAft>
              <a:buNone/>
            </a:pPr>
            <a:r>
              <a:rPr lang="en-US" sz="2800" b="1" u="sng" dirty="0">
                <a:solidFill>
                  <a:srgbClr val="1F1F1F"/>
                </a:solidFill>
                <a:latin typeface="Calibri" panose="020F0502020204030204" pitchFamily="34" charset="0"/>
              </a:rPr>
              <a:t>Topic Assigned</a:t>
            </a:r>
            <a:r>
              <a:rPr lang="en-US" sz="2800" dirty="0">
                <a:solidFill>
                  <a:srgbClr val="1F1F1F"/>
                </a:solidFill>
                <a:latin typeface="Calibri" panose="020F0502020204030204" pitchFamily="34" charset="0"/>
              </a:rPr>
              <a:t>: </a:t>
            </a:r>
            <a:r>
              <a:rPr lang="en-US" sz="2800" i="0" u="none" strike="noStrike" dirty="0">
                <a:solidFill>
                  <a:srgbClr val="1F1F1F"/>
                </a:solidFill>
                <a:effectLst/>
                <a:latin typeface="Calibri" panose="020F0502020204030204" pitchFamily="34" charset="0"/>
              </a:rPr>
              <a:t>"Is it the case that a consistent laboratory finding leads to the same treatment or outcome for all patients?”</a:t>
            </a:r>
            <a:endParaRPr lang="en-US" sz="2800" b="1" dirty="0">
              <a:solidFill>
                <a:srgbClr val="1F1F1F"/>
              </a:solidFill>
              <a:latin typeface="Calibri" panose="020F0502020204030204" pitchFamily="34" charset="0"/>
            </a:endParaRPr>
          </a:p>
          <a:p>
            <a:pPr marL="0" indent="0" rtl="0">
              <a:spcBef>
                <a:spcPts val="0"/>
              </a:spcBef>
              <a:spcAft>
                <a:spcPts val="1200"/>
              </a:spcAft>
              <a:buNone/>
            </a:pPr>
            <a:r>
              <a:rPr lang="en-US" sz="2800" b="1" u="sng" dirty="0"/>
              <a:t>Final Research Question: </a:t>
            </a:r>
            <a:r>
              <a:rPr lang="en-US" sz="2800" dirty="0"/>
              <a:t>Are demographic differences associated with frequency of lactate measurements within 24 hours of intensive care unit (ICU) admission in adult sepsis patients?</a:t>
            </a:r>
            <a:endParaRPr lang="en-US" sz="2800" i="0" u="none" strike="noStrike" dirty="0">
              <a:solidFill>
                <a:srgbClr val="1F1F1F"/>
              </a:solidFill>
              <a:effectLst/>
            </a:endParaRPr>
          </a:p>
          <a:p>
            <a:endParaRPr lang="en-US" sz="2800" dirty="0"/>
          </a:p>
        </p:txBody>
      </p:sp>
    </p:spTree>
    <p:extLst>
      <p:ext uri="{BB962C8B-B14F-4D97-AF65-F5344CB8AC3E}">
        <p14:creationId xmlns:p14="http://schemas.microsoft.com/office/powerpoint/2010/main" val="31556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FA48-86D7-9227-1414-F0E0A33DB22F}"/>
              </a:ext>
            </a:extLst>
          </p:cNvPr>
          <p:cNvSpPr>
            <a:spLocks noGrp="1"/>
          </p:cNvSpPr>
          <p:nvPr>
            <p:ph type="title"/>
          </p:nvPr>
        </p:nvSpPr>
        <p:spPr>
          <a:xfrm>
            <a:off x="571350" y="187036"/>
            <a:ext cx="4000647" cy="1281182"/>
          </a:xfrm>
        </p:spPr>
        <p:txBody>
          <a:bodyPr vert="horz" lIns="91440" tIns="45720" rIns="91440" bIns="45720" rtlCol="0" anchor="ctr">
            <a:normAutofit/>
          </a:bodyPr>
          <a:lstStyle/>
          <a:p>
            <a:pPr defTabSz="914400">
              <a:spcBef>
                <a:spcPct val="0"/>
              </a:spcBef>
            </a:pPr>
            <a:r>
              <a:rPr lang="en-US" sz="3000" dirty="0"/>
              <a:t>References</a:t>
            </a:r>
          </a:p>
        </p:txBody>
      </p:sp>
      <p:sp>
        <p:nvSpPr>
          <p:cNvPr id="3" name="Text Placeholder 2">
            <a:extLst>
              <a:ext uri="{FF2B5EF4-FFF2-40B4-BE49-F238E27FC236}">
                <a16:creationId xmlns:a16="http://schemas.microsoft.com/office/drawing/2014/main" id="{A3D6ABC4-9B7A-A73F-1D0E-331B433F8E74}"/>
              </a:ext>
            </a:extLst>
          </p:cNvPr>
          <p:cNvSpPr>
            <a:spLocks noGrp="1"/>
          </p:cNvSpPr>
          <p:nvPr>
            <p:ph type="body" idx="1"/>
          </p:nvPr>
        </p:nvSpPr>
        <p:spPr>
          <a:xfrm>
            <a:off x="292232" y="2649682"/>
            <a:ext cx="8559529" cy="1757548"/>
          </a:xfrm>
        </p:spPr>
        <p:txBody>
          <a:bodyPr vert="horz" lIns="91440" tIns="45720" rIns="91440" bIns="45720" rtlCol="0" anchor="ctr">
            <a:noAutofit/>
          </a:bodyPr>
          <a:lstStyle/>
          <a:p>
            <a:pPr marL="571500" indent="-228600" defTabSz="914400">
              <a:spcBef>
                <a:spcPts val="600"/>
              </a:spcBef>
              <a:spcAft>
                <a:spcPts val="600"/>
              </a:spcAft>
              <a:buFont typeface="Arial" panose="020B0604020202020204" pitchFamily="34" charset="0"/>
              <a:buChar char="•"/>
            </a:pPr>
            <a:r>
              <a:rPr lang="en-US" sz="1600" dirty="0"/>
              <a:t>Jansen TC, van Bommel J, </a:t>
            </a:r>
            <a:r>
              <a:rPr lang="en-US" sz="1600" dirty="0" err="1"/>
              <a:t>Schoonderbeek</a:t>
            </a:r>
            <a:r>
              <a:rPr lang="en-US" sz="1600" dirty="0"/>
              <a:t> FJ, et al. Early lactate-guided therapy in intensive care unit patients: a multicenter, open-label, randomized controlled trial. Am J Respir Crit Care Med. 2010;182(6):752-761. doi:10.1164/rccm.200912-1918OC</a:t>
            </a:r>
          </a:p>
          <a:p>
            <a:pPr marL="571500" indent="-228600" defTabSz="914400">
              <a:spcBef>
                <a:spcPts val="600"/>
              </a:spcBef>
              <a:spcAft>
                <a:spcPts val="600"/>
              </a:spcAft>
              <a:buFont typeface="Arial" panose="020B0604020202020204" pitchFamily="34" charset="0"/>
              <a:buChar char="•"/>
            </a:pPr>
            <a:r>
              <a:rPr lang="en-US" sz="1600" dirty="0" err="1"/>
              <a:t>Trzeciak</a:t>
            </a:r>
            <a:r>
              <a:rPr lang="en-US" sz="1600" dirty="0"/>
              <a:t> S, Dellinger RP, </a:t>
            </a:r>
            <a:r>
              <a:rPr lang="en-US" sz="1600" dirty="0" err="1"/>
              <a:t>Chansky</a:t>
            </a:r>
            <a:r>
              <a:rPr lang="en-US" sz="1600" dirty="0"/>
              <a:t> ME, Arnold RC, Schorr C, </a:t>
            </a:r>
            <a:r>
              <a:rPr lang="en-US" sz="1600" dirty="0" err="1"/>
              <a:t>Milcarek</a:t>
            </a:r>
            <a:r>
              <a:rPr lang="en-US" sz="1600" dirty="0"/>
              <a:t> B, </a:t>
            </a:r>
            <a:r>
              <a:rPr lang="en-US" sz="1600" dirty="0" err="1"/>
              <a:t>Hollenberg</a:t>
            </a:r>
            <a:r>
              <a:rPr lang="en-US" sz="1600" dirty="0"/>
              <a:t> SM, </a:t>
            </a:r>
            <a:r>
              <a:rPr lang="en-US" sz="1600" dirty="0" err="1"/>
              <a:t>Parrillo</a:t>
            </a:r>
            <a:r>
              <a:rPr lang="en-US" sz="1600" dirty="0"/>
              <a:t> JE. Serum lactate as a predictor of mortality in patients with infection. Intensive Care Med. 2007;33 (6):970–977. </a:t>
            </a:r>
          </a:p>
          <a:p>
            <a:pPr marL="571500" indent="-228600" defTabSz="914400">
              <a:spcBef>
                <a:spcPts val="600"/>
              </a:spcBef>
              <a:spcAft>
                <a:spcPts val="600"/>
              </a:spcAft>
              <a:buFont typeface="Arial" panose="020B0604020202020204" pitchFamily="34" charset="0"/>
              <a:buChar char="•"/>
            </a:pPr>
            <a:r>
              <a:rPr lang="en-US" sz="1600" dirty="0"/>
              <a:t>Rhee C, Murphy MV, Li L, Platt R, </a:t>
            </a:r>
            <a:r>
              <a:rPr lang="en-US" sz="1600" dirty="0" err="1"/>
              <a:t>Klompas</a:t>
            </a:r>
            <a:r>
              <a:rPr lang="en-US" sz="1600" dirty="0"/>
              <a:t> M; Centers for Disease Control and Prevention Prevention Epicenters Program. Lactate Testing in Suspected Sepsis: Trends and Predictors of Failure to Measure Levels. Crit Care Med. 2015 Aug;43(8):1669-76. </a:t>
            </a:r>
            <a:r>
              <a:rPr lang="en-US" sz="1600" dirty="0" err="1"/>
              <a:t>doi</a:t>
            </a:r>
            <a:r>
              <a:rPr lang="en-US" sz="1600" dirty="0"/>
              <a:t>: 10.1097/CCM.0000000000001087. PMID: 25962082; PMCID: PMC4506241</a:t>
            </a:r>
          </a:p>
          <a:p>
            <a:pPr marL="571500" indent="-228600" defTabSz="914400">
              <a:spcBef>
                <a:spcPts val="600"/>
              </a:spcBef>
              <a:spcAft>
                <a:spcPts val="600"/>
              </a:spcAft>
              <a:buFont typeface="Arial" panose="020B0604020202020204" pitchFamily="34" charset="0"/>
              <a:buChar char="•"/>
            </a:pPr>
            <a:r>
              <a:rPr lang="en-US" sz="1600" kern="1200" dirty="0">
                <a:solidFill>
                  <a:srgbClr val="2A2A2A"/>
                </a:solidFill>
                <a:latin typeface="+mn-lt"/>
                <a:ea typeface="+mn-ea"/>
                <a:cs typeface="+mn-cs"/>
              </a:rPr>
              <a:t>Alistair E W Johnson and others, The MIMIC Code Repository: enabling reproducibility in critical care research, </a:t>
            </a:r>
            <a:r>
              <a:rPr lang="en-US" sz="1600" i="1" kern="1200" dirty="0">
                <a:solidFill>
                  <a:srgbClr val="2A2A2A"/>
                </a:solidFill>
                <a:latin typeface="+mn-lt"/>
                <a:ea typeface="+mn-ea"/>
                <a:cs typeface="+mn-cs"/>
              </a:rPr>
              <a:t>Journal of the American Medical Informatics Association</a:t>
            </a:r>
            <a:r>
              <a:rPr lang="en-US" sz="1600" kern="1200" dirty="0">
                <a:solidFill>
                  <a:srgbClr val="2A2A2A"/>
                </a:solidFill>
                <a:latin typeface="+mn-lt"/>
                <a:ea typeface="+mn-ea"/>
                <a:cs typeface="+mn-cs"/>
              </a:rPr>
              <a:t>, Volume 25, Issue 1, January 2018, Pages 32–39, </a:t>
            </a:r>
            <a:r>
              <a:rPr lang="en-US" sz="1600" kern="1200" dirty="0">
                <a:solidFill>
                  <a:srgbClr val="006FB7"/>
                </a:solidFill>
                <a:latin typeface="+mn-lt"/>
                <a:ea typeface="+mn-ea"/>
                <a:cs typeface="+mn-cs"/>
                <a:hlinkClick r:id="rId2"/>
              </a:rPr>
              <a:t>https://doi.org/10.1093/jamia/ocx084</a:t>
            </a:r>
            <a:endParaRPr lang="en-US" sz="1600" kern="1200" dirty="0">
              <a:solidFill>
                <a:srgbClr val="006FB7"/>
              </a:solidFill>
              <a:latin typeface="+mn-lt"/>
              <a:ea typeface="+mn-ea"/>
              <a:cs typeface="+mn-cs"/>
            </a:endParaRPr>
          </a:p>
          <a:p>
            <a:pPr marL="571500" indent="-228600" defTabSz="914400">
              <a:spcBef>
                <a:spcPts val="600"/>
              </a:spcBef>
              <a:spcAft>
                <a:spcPts val="600"/>
              </a:spcAft>
              <a:buFont typeface="Arial" panose="020B0604020202020204" pitchFamily="34" charset="0"/>
              <a:buChar char="•"/>
            </a:pPr>
            <a:r>
              <a:rPr lang="en-US" sz="1600" dirty="0">
                <a:solidFill>
                  <a:srgbClr val="303030"/>
                </a:solidFill>
                <a:highlight>
                  <a:srgbClr val="FFFFFF"/>
                </a:highlight>
                <a:ea typeface="Cambria"/>
                <a:cs typeface="Cambria"/>
                <a:sym typeface="Cambria"/>
              </a:rPr>
              <a:t>Levy MM, Evans LE, Rhodes A. The surviving sepsis campaign bundle: 2018 Update. </a:t>
            </a:r>
            <a:r>
              <a:rPr lang="en-US" sz="1600" i="1" dirty="0">
                <a:solidFill>
                  <a:srgbClr val="303030"/>
                </a:solidFill>
                <a:highlight>
                  <a:srgbClr val="FFFFFF"/>
                </a:highlight>
                <a:ea typeface="Cambria"/>
                <a:cs typeface="Cambria"/>
                <a:sym typeface="Cambria"/>
              </a:rPr>
              <a:t>Crit Care Med. </a:t>
            </a:r>
            <a:r>
              <a:rPr lang="en-US" sz="1600" dirty="0">
                <a:solidFill>
                  <a:srgbClr val="303030"/>
                </a:solidFill>
                <a:highlight>
                  <a:srgbClr val="FFFFFF"/>
                </a:highlight>
                <a:ea typeface="Cambria"/>
                <a:cs typeface="Cambria"/>
                <a:sym typeface="Cambria"/>
              </a:rPr>
              <a:t>2018;46:997–1000.</a:t>
            </a:r>
          </a:p>
          <a:p>
            <a:pPr marL="571500" indent="-228600" defTabSz="914400">
              <a:spcBef>
                <a:spcPts val="600"/>
              </a:spcBef>
              <a:spcAft>
                <a:spcPts val="600"/>
              </a:spcAft>
              <a:buFont typeface="Arial" panose="020B0604020202020204" pitchFamily="34" charset="0"/>
              <a:buChar char="•"/>
            </a:pPr>
            <a:endParaRPr lang="en-US" sz="2400" dirty="0"/>
          </a:p>
          <a:p>
            <a:pPr marL="571500" indent="-228600" defTabSz="914400">
              <a:spcBef>
                <a:spcPts val="600"/>
              </a:spcBef>
              <a:spcAft>
                <a:spcPts val="600"/>
              </a:spcAft>
              <a:buFont typeface="Arial" panose="020B0604020202020204" pitchFamily="34" charset="0"/>
              <a:buChar char="•"/>
            </a:pPr>
            <a:endParaRPr lang="en-US" sz="1600" dirty="0"/>
          </a:p>
          <a:p>
            <a:pPr marL="114300" indent="-228600" defTabSz="914400">
              <a:buFont typeface="Arial" panose="020B0604020202020204" pitchFamily="34" charset="0"/>
              <a:buChar char="•"/>
            </a:pPr>
            <a:endParaRPr lang="en-US" sz="1600" dirty="0"/>
          </a:p>
        </p:txBody>
      </p:sp>
    </p:spTree>
    <p:extLst>
      <p:ext uri="{BB962C8B-B14F-4D97-AF65-F5344CB8AC3E}">
        <p14:creationId xmlns:p14="http://schemas.microsoft.com/office/powerpoint/2010/main" val="80392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10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0"/>
            <a:ext cx="5086352" cy="17144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85;p16"/>
          <p:cNvSpPr txBox="1">
            <a:spLocks noGrp="1"/>
          </p:cNvSpPr>
          <p:nvPr>
            <p:ph type="title"/>
          </p:nvPr>
        </p:nvSpPr>
        <p:spPr>
          <a:xfrm>
            <a:off x="4586487" y="304263"/>
            <a:ext cx="4098726" cy="1169476"/>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600" dirty="0"/>
              <a:t>Disparities in Healthcare </a:t>
            </a:r>
          </a:p>
        </p:txBody>
      </p:sp>
      <p:graphicFrame>
        <p:nvGraphicFramePr>
          <p:cNvPr id="1028" name="Google Shape;86;p16">
            <a:extLst>
              <a:ext uri="{FF2B5EF4-FFF2-40B4-BE49-F238E27FC236}">
                <a16:creationId xmlns:a16="http://schemas.microsoft.com/office/drawing/2014/main" id="{E2EDC9F4-FBF7-5378-DFAE-F8337AA0FF19}"/>
              </a:ext>
            </a:extLst>
          </p:cNvPr>
          <p:cNvGraphicFramePr>
            <a:graphicFrameLocks noGrp="1"/>
          </p:cNvGraphicFramePr>
          <p:nvPr>
            <p:ph idx="1"/>
          </p:nvPr>
        </p:nvGraphicFramePr>
        <p:xfrm>
          <a:off x="4586487" y="1732015"/>
          <a:ext cx="3935505" cy="2622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F42D36-D2A9-C600-E81F-68A7DDB05045}"/>
              </a:ext>
            </a:extLst>
          </p:cNvPr>
          <p:cNvSpPr txBox="1"/>
          <p:nvPr/>
        </p:nvSpPr>
        <p:spPr>
          <a:xfrm>
            <a:off x="4557514" y="4259343"/>
            <a:ext cx="4387462" cy="738664"/>
          </a:xfrm>
          <a:prstGeom prst="rect">
            <a:avLst/>
          </a:prstGeom>
          <a:noFill/>
        </p:spPr>
        <p:txBody>
          <a:bodyPr wrap="square">
            <a:spAutoFit/>
          </a:bodyPr>
          <a:lstStyle/>
          <a:p>
            <a:r>
              <a:rPr lang="en-US" sz="1400" dirty="0">
                <a:hlinkClick r:id="rId8"/>
              </a:rPr>
              <a:t>https://www.sepsis.org/news/racial-equity-in-sepsis-care-matters/</a:t>
            </a:r>
            <a:endParaRPr lang="en-US" sz="1400" dirty="0"/>
          </a:p>
          <a:p>
            <a:endParaRPr lang="en-US" sz="1400" dirty="0"/>
          </a:p>
        </p:txBody>
      </p:sp>
      <p:pic>
        <p:nvPicPr>
          <p:cNvPr id="1026" name="Picture 2" descr="CMS Health Disparities, Equity Framework Reflects AAFP Efforts | AAFP">
            <a:extLst>
              <a:ext uri="{FF2B5EF4-FFF2-40B4-BE49-F238E27FC236}">
                <a16:creationId xmlns:a16="http://schemas.microsoft.com/office/drawing/2014/main" id="{4DE6C58C-593C-6287-0BEC-992E0C6029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632" y="797830"/>
            <a:ext cx="4210607" cy="31579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8BAF9C-7706-74F4-4B72-5964FB78CC7B}"/>
              </a:ext>
            </a:extLst>
          </p:cNvPr>
          <p:cNvSpPr txBox="1"/>
          <p:nvPr/>
        </p:nvSpPr>
        <p:spPr>
          <a:xfrm>
            <a:off x="272632" y="4259343"/>
            <a:ext cx="3935505" cy="738664"/>
          </a:xfrm>
          <a:prstGeom prst="rect">
            <a:avLst/>
          </a:prstGeom>
          <a:noFill/>
        </p:spPr>
        <p:txBody>
          <a:bodyPr wrap="square">
            <a:spAutoFit/>
          </a:bodyPr>
          <a:lstStyle/>
          <a:p>
            <a:r>
              <a:rPr lang="en-US" sz="1400" dirty="0">
                <a:hlinkClick r:id="rId10"/>
              </a:rPr>
              <a:t>https://www.aafp.org/news/health-of-the-public/health-equity-framework.html</a:t>
            </a:r>
            <a:endParaRPr lang="en-US" sz="1400" dirty="0"/>
          </a:p>
          <a:p>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useBgFill="1">
        <p:nvSpPr>
          <p:cNvPr id="8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73;p14"/>
          <p:cNvSpPr txBox="1">
            <a:spLocks noGrp="1"/>
          </p:cNvSpPr>
          <p:nvPr>
            <p:ph type="title"/>
          </p:nvPr>
        </p:nvSpPr>
        <p:spPr>
          <a:xfrm>
            <a:off x="571350" y="86968"/>
            <a:ext cx="4000647" cy="128118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Importance of Serum Lactate in Sepsis</a:t>
            </a:r>
          </a:p>
        </p:txBody>
      </p:sp>
      <p:sp>
        <p:nvSpPr>
          <p:cNvPr id="74" name="Google Shape;74;p14"/>
          <p:cNvSpPr txBox="1">
            <a:spLocks noGrp="1"/>
          </p:cNvSpPr>
          <p:nvPr>
            <p:ph type="body" idx="1"/>
          </p:nvPr>
        </p:nvSpPr>
        <p:spPr>
          <a:xfrm>
            <a:off x="222950" y="1278471"/>
            <a:ext cx="5367360" cy="3402631"/>
          </a:xfrm>
          <a:prstGeom prst="rect">
            <a:avLst/>
          </a:prstGeom>
        </p:spPr>
        <p:txBody>
          <a:bodyPr spcFirstLastPara="1" vert="horz" lIns="91440" tIns="45720" rIns="91440" bIns="45720" rtlCol="0" anchor="ctr"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Sepsis contributes to nearly 250,000 deaths in the U.S alone </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Serum lactate is often used as a surrogate marker for tissue hypoxia</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Early measurement can help with early detection of sepsis, facilitate expeditious treatment, and provide prognostic value </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Accordingly the use of serum lactate testing in cases of suspected or diagnosed sepsis has increased dramatically over the last two decades </a:t>
            </a:r>
          </a:p>
          <a:p>
            <a:pPr rtl="0" fontAlgn="base">
              <a:spcBef>
                <a:spcPts val="0"/>
              </a:spcBef>
              <a:spcAft>
                <a:spcPts val="1200"/>
              </a:spcAft>
              <a:buFont typeface="Arial" panose="020B0604020202020204" pitchFamily="34" charset="0"/>
              <a:buChar char="•"/>
            </a:pPr>
            <a:r>
              <a:rPr lang="en-US" sz="1800" b="0" i="0" u="none" strike="noStrike" dirty="0">
                <a:solidFill>
                  <a:srgbClr val="737373"/>
                </a:solidFill>
                <a:effectLst/>
              </a:rPr>
              <a:t>Elevated serum lactate level refractory to resuscitation can help with source identification </a:t>
            </a:r>
          </a:p>
        </p:txBody>
      </p:sp>
      <p:pic>
        <p:nvPicPr>
          <p:cNvPr id="85" name="Picture 75" descr="Red blood cells in a blood vessel&#10;&#10;Description automatically generated">
            <a:extLst>
              <a:ext uri="{FF2B5EF4-FFF2-40B4-BE49-F238E27FC236}">
                <a16:creationId xmlns:a16="http://schemas.microsoft.com/office/drawing/2014/main" id="{0E87044F-7447-3521-209E-350B833F73D7}"/>
              </a:ext>
            </a:extLst>
          </p:cNvPr>
          <p:cNvPicPr>
            <a:picLocks noChangeAspect="1"/>
          </p:cNvPicPr>
          <p:nvPr/>
        </p:nvPicPr>
        <p:blipFill>
          <a:blip r:embed="rId3"/>
          <a:srcRect l="20803" r="20803"/>
          <a:stretch/>
        </p:blipFill>
        <p:spPr>
          <a:xfrm>
            <a:off x="5625777" y="257676"/>
            <a:ext cx="3518223" cy="453043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5"/>
          <p:cNvSpPr txBox="1">
            <a:spLocks noGrp="1"/>
          </p:cNvSpPr>
          <p:nvPr>
            <p:ph type="title"/>
          </p:nvPr>
        </p:nvSpPr>
        <p:spPr>
          <a:xfrm>
            <a:off x="3973321" y="246888"/>
            <a:ext cx="4688333" cy="1337310"/>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800" dirty="0"/>
              <a:t>Significance of Serial Lactate Measurements</a:t>
            </a:r>
          </a:p>
        </p:txBody>
      </p:sp>
      <p:pic>
        <p:nvPicPr>
          <p:cNvPr id="82" name="Picture 81" descr="A row of samples for medical testing">
            <a:extLst>
              <a:ext uri="{FF2B5EF4-FFF2-40B4-BE49-F238E27FC236}">
                <a16:creationId xmlns:a16="http://schemas.microsoft.com/office/drawing/2014/main" id="{08CC388C-87B9-1970-8ABA-002F4D144C73}"/>
              </a:ext>
            </a:extLst>
          </p:cNvPr>
          <p:cNvPicPr>
            <a:picLocks noChangeAspect="1"/>
          </p:cNvPicPr>
          <p:nvPr/>
        </p:nvPicPr>
        <p:blipFill rotWithShape="1">
          <a:blip r:embed="rId3"/>
          <a:srcRect l="48033" r="1034"/>
          <a:stretch/>
        </p:blipFill>
        <p:spPr>
          <a:xfrm>
            <a:off x="20" y="10"/>
            <a:ext cx="3492988" cy="51434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1781210"/>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 name="connsiteX0" fmla="*/ 0 w 3182692"/>
              <a:gd name="connsiteY0" fmla="*/ 0 h 13716"/>
              <a:gd name="connsiteX1" fmla="*/ 572885 w 3182692"/>
              <a:gd name="connsiteY1" fmla="*/ 0 h 13716"/>
              <a:gd name="connsiteX2" fmla="*/ 1113942 w 3182692"/>
              <a:gd name="connsiteY2" fmla="*/ 0 h 13716"/>
              <a:gd name="connsiteX3" fmla="*/ 1686827 w 3182692"/>
              <a:gd name="connsiteY3" fmla="*/ 0 h 13716"/>
              <a:gd name="connsiteX4" fmla="*/ 2323365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04711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70" y="4238"/>
                  <a:pt x="3183054" y="9645"/>
                  <a:pt x="3182692" y="13716"/>
                </a:cubicBezTo>
                <a:cubicBezTo>
                  <a:pt x="2944477" y="11253"/>
                  <a:pt x="2868931" y="7798"/>
                  <a:pt x="2609807" y="13716"/>
                </a:cubicBezTo>
                <a:cubicBezTo>
                  <a:pt x="2341556" y="1621"/>
                  <a:pt x="2324113" y="18134"/>
                  <a:pt x="2068750" y="13716"/>
                </a:cubicBezTo>
                <a:cubicBezTo>
                  <a:pt x="1817163" y="3280"/>
                  <a:pt x="1716254" y="21407"/>
                  <a:pt x="1432211" y="13716"/>
                </a:cubicBezTo>
                <a:cubicBezTo>
                  <a:pt x="1164747" y="-32709"/>
                  <a:pt x="993140" y="23003"/>
                  <a:pt x="859327" y="13716"/>
                </a:cubicBezTo>
                <a:cubicBezTo>
                  <a:pt x="750703" y="-29546"/>
                  <a:pt x="236193" y="34159"/>
                  <a:pt x="0" y="13716"/>
                </a:cubicBezTo>
                <a:cubicBezTo>
                  <a:pt x="-950" y="8514"/>
                  <a:pt x="-119" y="3449"/>
                  <a:pt x="0" y="0"/>
                </a:cubicBezTo>
                <a:close/>
              </a:path>
              <a:path w="3182692" h="13716"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1911" y="5403"/>
                  <a:pt x="3181851" y="9705"/>
                  <a:pt x="3182692" y="13716"/>
                </a:cubicBezTo>
                <a:cubicBezTo>
                  <a:pt x="3012563" y="-42392"/>
                  <a:pt x="2765409" y="31046"/>
                  <a:pt x="2546154" y="13716"/>
                </a:cubicBezTo>
                <a:cubicBezTo>
                  <a:pt x="2333381" y="9342"/>
                  <a:pt x="2154438" y="5266"/>
                  <a:pt x="1845961" y="13716"/>
                </a:cubicBezTo>
                <a:cubicBezTo>
                  <a:pt x="1531509" y="29240"/>
                  <a:pt x="1456631" y="-11178"/>
                  <a:pt x="1304904" y="13716"/>
                </a:cubicBezTo>
                <a:cubicBezTo>
                  <a:pt x="1168344" y="31779"/>
                  <a:pt x="928499" y="10475"/>
                  <a:pt x="604711" y="13716"/>
                </a:cubicBezTo>
                <a:cubicBezTo>
                  <a:pt x="285438" y="33435"/>
                  <a:pt x="116029" y="-26776"/>
                  <a:pt x="0" y="13716"/>
                </a:cubicBezTo>
                <a:cubicBezTo>
                  <a:pt x="242" y="7496"/>
                  <a:pt x="776" y="5947"/>
                  <a:pt x="0" y="0"/>
                </a:cubicBezTo>
                <a:close/>
              </a:path>
              <a:path w="3182692" h="13716"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2796" y="3768"/>
                  <a:pt x="3182802" y="10153"/>
                  <a:pt x="3182692" y="13716"/>
                </a:cubicBezTo>
                <a:cubicBezTo>
                  <a:pt x="2959845" y="21002"/>
                  <a:pt x="2868929" y="20408"/>
                  <a:pt x="2609807" y="13716"/>
                </a:cubicBezTo>
                <a:cubicBezTo>
                  <a:pt x="2341405" y="1420"/>
                  <a:pt x="2328488" y="15864"/>
                  <a:pt x="2068750" y="13716"/>
                </a:cubicBezTo>
                <a:cubicBezTo>
                  <a:pt x="1816113" y="-2177"/>
                  <a:pt x="1699345" y="32283"/>
                  <a:pt x="1432211" y="13716"/>
                </a:cubicBezTo>
                <a:cubicBezTo>
                  <a:pt x="1148381" y="-32756"/>
                  <a:pt x="987622" y="-2169"/>
                  <a:pt x="859327" y="13716"/>
                </a:cubicBezTo>
                <a:cubicBezTo>
                  <a:pt x="743387" y="32850"/>
                  <a:pt x="194182" y="14217"/>
                  <a:pt x="0" y="13716"/>
                </a:cubicBezTo>
                <a:cubicBezTo>
                  <a:pt x="84" y="8233"/>
                  <a:pt x="-347" y="318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80;p15"/>
          <p:cNvSpPr txBox="1">
            <a:spLocks noGrp="1"/>
          </p:cNvSpPr>
          <p:nvPr>
            <p:ph type="body" idx="1"/>
          </p:nvPr>
        </p:nvSpPr>
        <p:spPr>
          <a:xfrm>
            <a:off x="3678383" y="2029968"/>
            <a:ext cx="4983272" cy="2612898"/>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600"/>
              </a:spcAft>
              <a:buSzPct val="100000"/>
              <a:buFont typeface="Arial" panose="020B0604020202020204" pitchFamily="34" charset="0"/>
              <a:buChar char="•"/>
            </a:pPr>
            <a:r>
              <a:rPr lang="en-US" sz="1700" dirty="0"/>
              <a:t>Repeat measurements of serum lactate can be critical to monitor response to resuscitation and facilitate early interventions</a:t>
            </a:r>
          </a:p>
          <a:p>
            <a:pPr marL="457200" lvl="0" indent="-228600" defTabSz="914400">
              <a:spcBef>
                <a:spcPts val="0"/>
              </a:spcBef>
              <a:spcAft>
                <a:spcPts val="600"/>
              </a:spcAft>
              <a:buSzPct val="100000"/>
              <a:buFont typeface="Arial" panose="020B0604020202020204" pitchFamily="34" charset="0"/>
              <a:buChar char="•"/>
            </a:pPr>
            <a:r>
              <a:rPr lang="en-US" sz="1700" dirty="0"/>
              <a:t>Surviving Sepsis guidelines recommend 2-4 hour monitoring following the initial lactate level is measured (2)</a:t>
            </a:r>
          </a:p>
          <a:p>
            <a:pPr marL="457200" lvl="0" indent="-228600" defTabSz="914400">
              <a:spcBef>
                <a:spcPts val="0"/>
              </a:spcBef>
              <a:spcAft>
                <a:spcPts val="600"/>
              </a:spcAft>
              <a:buSzPct val="100000"/>
              <a:buFont typeface="Arial" panose="020B0604020202020204" pitchFamily="34" charset="0"/>
              <a:buChar char="•"/>
            </a:pPr>
            <a:r>
              <a:rPr lang="en-US" sz="1700" dirty="0"/>
              <a:t>Numerous studies indicate that trending serum lactate levels to normalization is associated with improved outcomes </a:t>
            </a:r>
          </a:p>
        </p:txBody>
      </p:sp>
      <p:sp>
        <p:nvSpPr>
          <p:cNvPr id="7" name="TextBox 6">
            <a:extLst>
              <a:ext uri="{FF2B5EF4-FFF2-40B4-BE49-F238E27FC236}">
                <a16:creationId xmlns:a16="http://schemas.microsoft.com/office/drawing/2014/main" id="{CB7727AF-FE72-4B95-A2A9-6C6530732C0E}"/>
              </a:ext>
            </a:extLst>
          </p:cNvPr>
          <p:cNvSpPr txBox="1"/>
          <p:nvPr/>
        </p:nvSpPr>
        <p:spPr>
          <a:xfrm>
            <a:off x="2286000" y="2387084"/>
            <a:ext cx="4572000" cy="369332"/>
          </a:xfrm>
          <a:prstGeom prst="rect">
            <a:avLst/>
          </a:prstGeom>
          <a:noFill/>
        </p:spPr>
        <p:txBody>
          <a:bodyPr wrap="square">
            <a:spAutoFit/>
          </a:bodyPr>
          <a:lstStyle/>
          <a:p>
            <a:r>
              <a:rPr lang="en-US" dirty="0"/>
              <a:t> </a:t>
            </a:r>
          </a:p>
        </p:txBody>
      </p:sp>
      <p:sp>
        <p:nvSpPr>
          <p:cNvPr id="9" name="TextBox 8">
            <a:extLst>
              <a:ext uri="{FF2B5EF4-FFF2-40B4-BE49-F238E27FC236}">
                <a16:creationId xmlns:a16="http://schemas.microsoft.com/office/drawing/2014/main" id="{E9E72A67-2208-9635-A042-8D293D60746A}"/>
              </a:ext>
            </a:extLst>
          </p:cNvPr>
          <p:cNvSpPr txBox="1"/>
          <p:nvPr/>
        </p:nvSpPr>
        <p:spPr>
          <a:xfrm>
            <a:off x="2286000" y="2387084"/>
            <a:ext cx="4572000" cy="369332"/>
          </a:xfrm>
          <a:prstGeom prst="rect">
            <a:avLst/>
          </a:prstGeom>
          <a:noFill/>
        </p:spPr>
        <p:txBody>
          <a:bodyPr wrap="square">
            <a:spAutoFit/>
          </a:bodyPr>
          <a:lstStyle/>
          <a:p>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sp useBgFill="1">
        <p:nvSpPr>
          <p:cNvPr id="1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4" name="Rectangle 1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p20"/>
          <p:cNvSpPr txBox="1">
            <a:spLocks noGrp="1"/>
          </p:cNvSpPr>
          <p:nvPr>
            <p:ph type="title"/>
          </p:nvPr>
        </p:nvSpPr>
        <p:spPr>
          <a:xfrm>
            <a:off x="543411" y="43095"/>
            <a:ext cx="3485178" cy="121839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Dataset Information</a:t>
            </a:r>
          </a:p>
        </p:txBody>
      </p:sp>
      <p:sp>
        <p:nvSpPr>
          <p:cNvPr id="109" name="Google Shape;109;p20"/>
          <p:cNvSpPr txBox="1">
            <a:spLocks noGrp="1"/>
          </p:cNvSpPr>
          <p:nvPr>
            <p:ph type="body" idx="1"/>
          </p:nvPr>
        </p:nvSpPr>
        <p:spPr>
          <a:xfrm>
            <a:off x="526210" y="973642"/>
            <a:ext cx="3485179" cy="1028700"/>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0"/>
              </a:spcAft>
              <a:buFont typeface="Arial" panose="020B0604020202020204" pitchFamily="34" charset="0"/>
              <a:buChar char="•"/>
            </a:pPr>
            <a:r>
              <a:rPr lang="en-US" sz="2000" dirty="0"/>
              <a:t>MIMIC IV</a:t>
            </a:r>
          </a:p>
          <a:p>
            <a:pPr marL="0" lvl="0" indent="-228600" defTabSz="914400">
              <a:spcBef>
                <a:spcPts val="1200"/>
              </a:spcBef>
              <a:spcAft>
                <a:spcPts val="1200"/>
              </a:spcAft>
              <a:buFont typeface="Arial" panose="020B0604020202020204" pitchFamily="34" charset="0"/>
              <a:buChar char="•"/>
            </a:pPr>
            <a:r>
              <a:rPr lang="en-US" sz="2000" dirty="0"/>
              <a:t>Important Identifiers</a:t>
            </a:r>
          </a:p>
        </p:txBody>
      </p:sp>
      <p:pic>
        <p:nvPicPr>
          <p:cNvPr id="115" name="Picture 111" descr="Sound wave pattern on pixilated monitor">
            <a:extLst>
              <a:ext uri="{FF2B5EF4-FFF2-40B4-BE49-F238E27FC236}">
                <a16:creationId xmlns:a16="http://schemas.microsoft.com/office/drawing/2014/main" id="{3D74E628-C7C6-35DF-429D-73C6631BF5D8}"/>
              </a:ext>
            </a:extLst>
          </p:cNvPr>
          <p:cNvPicPr>
            <a:picLocks noChangeAspect="1"/>
          </p:cNvPicPr>
          <p:nvPr/>
        </p:nvPicPr>
        <p:blipFill rotWithShape="1">
          <a:blip r:embed="rId3"/>
          <a:srcRect l="15747" r="24853"/>
          <a:stretch/>
        </p:blipFill>
        <p:spPr>
          <a:xfrm>
            <a:off x="4572000" y="10"/>
            <a:ext cx="4577118" cy="5143490"/>
          </a:xfrm>
          <a:prstGeom prst="rect">
            <a:avLst/>
          </a:prstGeom>
        </p:spPr>
      </p:pic>
      <p:sp>
        <p:nvSpPr>
          <p:cNvPr id="110" name="Google Shape;110;p20"/>
          <p:cNvSpPr txBox="1"/>
          <p:nvPr/>
        </p:nvSpPr>
        <p:spPr>
          <a:xfrm>
            <a:off x="659750" y="1903876"/>
            <a:ext cx="3000000" cy="27853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endParaRPr lang="en-US" dirty="0"/>
          </a:p>
          <a:p>
            <a:pPr marL="0" lvl="0" indent="0" algn="l" rtl="0">
              <a:spcBef>
                <a:spcPts val="0"/>
              </a:spcBef>
              <a:spcAft>
                <a:spcPts val="600"/>
              </a:spcAft>
              <a:buNone/>
            </a:pPr>
            <a:r>
              <a:rPr lang="en-US" dirty="0"/>
              <a:t>[1] "F" "M"</a:t>
            </a:r>
          </a:p>
          <a:p>
            <a:pPr marL="0" lvl="0" indent="0" algn="l" rtl="0">
              <a:spcBef>
                <a:spcPts val="0"/>
              </a:spcBef>
              <a:spcAft>
                <a:spcPts val="600"/>
              </a:spcAft>
              <a:buNone/>
            </a:pPr>
            <a:r>
              <a:rPr lang="en-US" dirty="0"/>
              <a:t>[1] "Black"    "Other"    "White"    "Asian"    "Hispanic"</a:t>
            </a:r>
          </a:p>
          <a:p>
            <a:pPr marL="0" lvl="0" indent="0" algn="l" rtl="0">
              <a:spcBef>
                <a:spcPts val="0"/>
              </a:spcBef>
              <a:spcAft>
                <a:spcPts val="600"/>
              </a:spcAft>
              <a:buNone/>
            </a:pPr>
            <a:r>
              <a:rPr lang="en-US" dirty="0"/>
              <a:t>[1] "ENGLISH" "?"      </a:t>
            </a:r>
          </a:p>
          <a:p>
            <a:pPr marL="0" lvl="0" indent="0" algn="l" rtl="0">
              <a:spcBef>
                <a:spcPts val="0"/>
              </a:spcBef>
              <a:spcAft>
                <a:spcPts val="600"/>
              </a:spcAft>
              <a:buNone/>
            </a:pPr>
            <a:r>
              <a:rPr lang="en-US" dirty="0"/>
              <a:t>[1] "Medicare" "Other"    "Medicaid"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3" name="Freeform: Shape 9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useBgFill="1">
        <p:nvSpPr>
          <p:cNvPr id="85" name="Rectangle 7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1032" y="636405"/>
            <a:ext cx="6879507" cy="3870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3"/>
          <p:cNvSpPr txBox="1">
            <a:spLocks noGrp="1"/>
          </p:cNvSpPr>
          <p:nvPr>
            <p:ph type="title"/>
          </p:nvPr>
        </p:nvSpPr>
        <p:spPr>
          <a:xfrm>
            <a:off x="684035" y="-47041"/>
            <a:ext cx="3535649" cy="1104451"/>
          </a:xfrm>
          <a:prstGeom prst="rect">
            <a:avLst/>
          </a:prstGeom>
        </p:spPr>
        <p:txBody>
          <a:bodyPr spcFirstLastPara="1" lIns="91425" tIns="91425" rIns="91425" bIns="91425" anchor="b" anchorCtr="0">
            <a:normAutofit/>
          </a:bodyPr>
          <a:lstStyle/>
          <a:p>
            <a:pPr defTabSz="514350">
              <a:spcBef>
                <a:spcPts val="0"/>
              </a:spcBef>
            </a:pPr>
            <a:r>
              <a:rPr lang="en-US" sz="3075" kern="1200" dirty="0">
                <a:solidFill>
                  <a:schemeClr val="tx1"/>
                </a:solidFill>
                <a:latin typeface="+mn-lt"/>
                <a:ea typeface="+mj-ea"/>
                <a:cs typeface="+mj-cs"/>
              </a:rPr>
              <a:t>Sepsis Defined</a:t>
            </a:r>
            <a:endParaRPr lang="en-US" sz="4100" dirty="0">
              <a:latin typeface="+mn-lt"/>
            </a:endParaRPr>
          </a:p>
        </p:txBody>
      </p:sp>
      <p:sp>
        <p:nvSpPr>
          <p:cNvPr id="8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2296" y="2096517"/>
            <a:ext cx="1961150" cy="10322"/>
          </a:xfrm>
          <a:custGeom>
            <a:avLst/>
            <a:gdLst>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51064 w 1961150"/>
              <a:gd name="connsiteY1" fmla="*/ 0 h 10322"/>
              <a:gd name="connsiteX2" fmla="*/ 980575 w 1961150"/>
              <a:gd name="connsiteY2" fmla="*/ 0 h 10322"/>
              <a:gd name="connsiteX3" fmla="*/ 1412028 w 1961150"/>
              <a:gd name="connsiteY3" fmla="*/ 0 h 10322"/>
              <a:gd name="connsiteX4" fmla="*/ 1961150 w 1961150"/>
              <a:gd name="connsiteY4" fmla="*/ 0 h 10322"/>
              <a:gd name="connsiteX5" fmla="*/ 1961150 w 1961150"/>
              <a:gd name="connsiteY5" fmla="*/ 10322 h 10322"/>
              <a:gd name="connsiteX6" fmla="*/ 1490473 w 1961150"/>
              <a:gd name="connsiteY6" fmla="*/ 10322 h 10322"/>
              <a:gd name="connsiteX7" fmla="*/ 960963 w 1961150"/>
              <a:gd name="connsiteY7" fmla="*/ 10322 h 10322"/>
              <a:gd name="connsiteX8" fmla="*/ 490287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1150" h="10322" fill="none" extrusionOk="0">
                <a:moveTo>
                  <a:pt x="0" y="0"/>
                </a:moveTo>
                <a:cubicBezTo>
                  <a:pt x="162205" y="-47819"/>
                  <a:pt x="324816" y="-5982"/>
                  <a:pt x="470676" y="0"/>
                </a:cubicBezTo>
                <a:cubicBezTo>
                  <a:pt x="696155" y="-5655"/>
                  <a:pt x="721666" y="4301"/>
                  <a:pt x="921740" y="0"/>
                </a:cubicBezTo>
                <a:cubicBezTo>
                  <a:pt x="1126086" y="7642"/>
                  <a:pt x="1166608" y="506"/>
                  <a:pt x="1372805" y="0"/>
                </a:cubicBezTo>
                <a:cubicBezTo>
                  <a:pt x="1560006" y="-68625"/>
                  <a:pt x="1741945" y="-44660"/>
                  <a:pt x="1961150" y="0"/>
                </a:cubicBezTo>
                <a:cubicBezTo>
                  <a:pt x="1960516" y="4507"/>
                  <a:pt x="1961492" y="5934"/>
                  <a:pt x="1961150" y="10322"/>
                </a:cubicBezTo>
                <a:cubicBezTo>
                  <a:pt x="1704169" y="30448"/>
                  <a:pt x="1660102" y="-12896"/>
                  <a:pt x="1431639" y="10322"/>
                </a:cubicBezTo>
                <a:cubicBezTo>
                  <a:pt x="1238580" y="77809"/>
                  <a:pt x="1124988" y="-44862"/>
                  <a:pt x="960963" y="10322"/>
                </a:cubicBezTo>
                <a:cubicBezTo>
                  <a:pt x="795153" y="-31883"/>
                  <a:pt x="614783" y="-20158"/>
                  <a:pt x="509898" y="10322"/>
                </a:cubicBezTo>
                <a:cubicBezTo>
                  <a:pt x="312278" y="6004"/>
                  <a:pt x="114993" y="79487"/>
                  <a:pt x="0" y="10322"/>
                </a:cubicBezTo>
                <a:cubicBezTo>
                  <a:pt x="490" y="9173"/>
                  <a:pt x="2069" y="4127"/>
                  <a:pt x="0" y="0"/>
                </a:cubicBezTo>
                <a:close/>
              </a:path>
              <a:path w="1961150" h="10322" stroke="0" extrusionOk="0">
                <a:moveTo>
                  <a:pt x="0" y="0"/>
                </a:moveTo>
                <a:cubicBezTo>
                  <a:pt x="151699" y="22781"/>
                  <a:pt x="245875" y="-10694"/>
                  <a:pt x="451064" y="0"/>
                </a:cubicBezTo>
                <a:cubicBezTo>
                  <a:pt x="648077" y="379"/>
                  <a:pt x="730517" y="37725"/>
                  <a:pt x="980575" y="0"/>
                </a:cubicBezTo>
                <a:cubicBezTo>
                  <a:pt x="1232192" y="-2837"/>
                  <a:pt x="1298330" y="5902"/>
                  <a:pt x="1412028" y="0"/>
                </a:cubicBezTo>
                <a:cubicBezTo>
                  <a:pt x="1487488" y="-11852"/>
                  <a:pt x="1852290" y="-20365"/>
                  <a:pt x="1961150" y="0"/>
                </a:cubicBezTo>
                <a:cubicBezTo>
                  <a:pt x="1961778" y="2839"/>
                  <a:pt x="1962145" y="5461"/>
                  <a:pt x="1961150" y="10322"/>
                </a:cubicBezTo>
                <a:cubicBezTo>
                  <a:pt x="1766388" y="18126"/>
                  <a:pt x="1627118" y="3374"/>
                  <a:pt x="1490473" y="10322"/>
                </a:cubicBezTo>
                <a:cubicBezTo>
                  <a:pt x="1343384" y="-41980"/>
                  <a:pt x="1153035" y="14164"/>
                  <a:pt x="960963" y="10322"/>
                </a:cubicBezTo>
                <a:cubicBezTo>
                  <a:pt x="845323" y="-7736"/>
                  <a:pt x="670290" y="-2137"/>
                  <a:pt x="490287" y="10322"/>
                </a:cubicBezTo>
                <a:cubicBezTo>
                  <a:pt x="315895" y="-2746"/>
                  <a:pt x="117521" y="-73018"/>
                  <a:pt x="0" y="10322"/>
                </a:cubicBezTo>
                <a:cubicBezTo>
                  <a:pt x="863" y="6339"/>
                  <a:pt x="918" y="4352"/>
                  <a:pt x="0" y="0"/>
                </a:cubicBezTo>
                <a:close/>
              </a:path>
              <a:path w="1961150" h="10322" fill="none" stroke="0" extrusionOk="0">
                <a:moveTo>
                  <a:pt x="0" y="0"/>
                </a:moveTo>
                <a:cubicBezTo>
                  <a:pt x="153941" y="24047"/>
                  <a:pt x="300154" y="-20105"/>
                  <a:pt x="470676" y="0"/>
                </a:cubicBezTo>
                <a:cubicBezTo>
                  <a:pt x="692985" y="-3263"/>
                  <a:pt x="723190" y="11025"/>
                  <a:pt x="921740" y="0"/>
                </a:cubicBezTo>
                <a:cubicBezTo>
                  <a:pt x="1109907" y="-29020"/>
                  <a:pt x="1206084" y="22263"/>
                  <a:pt x="1372805" y="0"/>
                </a:cubicBezTo>
                <a:cubicBezTo>
                  <a:pt x="1552516" y="-5389"/>
                  <a:pt x="1712894" y="-44926"/>
                  <a:pt x="1961150" y="0"/>
                </a:cubicBezTo>
                <a:cubicBezTo>
                  <a:pt x="1960900" y="3797"/>
                  <a:pt x="1960595" y="5592"/>
                  <a:pt x="1961150" y="10322"/>
                </a:cubicBezTo>
                <a:cubicBezTo>
                  <a:pt x="1675425" y="36643"/>
                  <a:pt x="1630550" y="-5964"/>
                  <a:pt x="1431639" y="10322"/>
                </a:cubicBezTo>
                <a:cubicBezTo>
                  <a:pt x="1224082" y="63445"/>
                  <a:pt x="1094751" y="-20288"/>
                  <a:pt x="960963" y="10322"/>
                </a:cubicBezTo>
                <a:cubicBezTo>
                  <a:pt x="753828" y="59059"/>
                  <a:pt x="679584" y="-56725"/>
                  <a:pt x="509898" y="10322"/>
                </a:cubicBezTo>
                <a:cubicBezTo>
                  <a:pt x="357863" y="53122"/>
                  <a:pt x="120572" y="23949"/>
                  <a:pt x="0" y="10322"/>
                </a:cubicBezTo>
                <a:cubicBezTo>
                  <a:pt x="-138" y="8486"/>
                  <a:pt x="-349" y="2680"/>
                  <a:pt x="0" y="0"/>
                </a:cubicBezTo>
                <a:close/>
              </a:path>
              <a:path w="1961150" h="10322" fill="none" stroke="0" extrusionOk="0">
                <a:moveTo>
                  <a:pt x="0" y="0"/>
                </a:moveTo>
                <a:cubicBezTo>
                  <a:pt x="198585" y="-30928"/>
                  <a:pt x="369501" y="-5215"/>
                  <a:pt x="470676" y="0"/>
                </a:cubicBezTo>
                <a:cubicBezTo>
                  <a:pt x="700795" y="-1938"/>
                  <a:pt x="728259" y="13637"/>
                  <a:pt x="921740" y="0"/>
                </a:cubicBezTo>
                <a:cubicBezTo>
                  <a:pt x="1103155" y="-13178"/>
                  <a:pt x="1174417" y="40053"/>
                  <a:pt x="1372805" y="0"/>
                </a:cubicBezTo>
                <a:cubicBezTo>
                  <a:pt x="1566025" y="-22802"/>
                  <a:pt x="1728252" y="21523"/>
                  <a:pt x="1961150" y="0"/>
                </a:cubicBezTo>
                <a:cubicBezTo>
                  <a:pt x="1961313" y="4342"/>
                  <a:pt x="1960890" y="6035"/>
                  <a:pt x="1961150" y="10322"/>
                </a:cubicBezTo>
                <a:cubicBezTo>
                  <a:pt x="1693463" y="18759"/>
                  <a:pt x="1623579" y="-17949"/>
                  <a:pt x="1431639" y="10322"/>
                </a:cubicBezTo>
                <a:cubicBezTo>
                  <a:pt x="1218339" y="44417"/>
                  <a:pt x="1077648" y="-17857"/>
                  <a:pt x="960963" y="10322"/>
                </a:cubicBezTo>
                <a:cubicBezTo>
                  <a:pt x="789487" y="5848"/>
                  <a:pt x="683264" y="-6645"/>
                  <a:pt x="509898" y="10322"/>
                </a:cubicBezTo>
                <a:cubicBezTo>
                  <a:pt x="328281" y="20774"/>
                  <a:pt x="116710" y="17146"/>
                  <a:pt x="0" y="10322"/>
                </a:cubicBezTo>
                <a:cubicBezTo>
                  <a:pt x="451" y="8099"/>
                  <a:pt x="693" y="3906"/>
                  <a:pt x="0" y="0"/>
                </a:cubicBezTo>
                <a:close/>
              </a:path>
              <a:path w="1961150" h="10322" fill="none" stroke="0" extrusionOk="0">
                <a:moveTo>
                  <a:pt x="0" y="0"/>
                </a:moveTo>
                <a:cubicBezTo>
                  <a:pt x="177491" y="-62016"/>
                  <a:pt x="332592" y="8722"/>
                  <a:pt x="470676" y="0"/>
                </a:cubicBezTo>
                <a:cubicBezTo>
                  <a:pt x="699040" y="-8874"/>
                  <a:pt x="720965" y="7263"/>
                  <a:pt x="921740" y="0"/>
                </a:cubicBezTo>
                <a:cubicBezTo>
                  <a:pt x="1119098" y="-10563"/>
                  <a:pt x="1167132" y="12547"/>
                  <a:pt x="1372805" y="0"/>
                </a:cubicBezTo>
                <a:cubicBezTo>
                  <a:pt x="1568518" y="-26778"/>
                  <a:pt x="1696919" y="-4813"/>
                  <a:pt x="1961150" y="0"/>
                </a:cubicBezTo>
                <a:cubicBezTo>
                  <a:pt x="1960434" y="4484"/>
                  <a:pt x="1961113" y="6077"/>
                  <a:pt x="1961150" y="10322"/>
                </a:cubicBezTo>
                <a:cubicBezTo>
                  <a:pt x="1711926" y="24364"/>
                  <a:pt x="1643076" y="-8521"/>
                  <a:pt x="1431639" y="10322"/>
                </a:cubicBezTo>
                <a:cubicBezTo>
                  <a:pt x="1215078" y="81088"/>
                  <a:pt x="1072263" y="-1838"/>
                  <a:pt x="960963" y="10322"/>
                </a:cubicBezTo>
                <a:cubicBezTo>
                  <a:pt x="813660" y="-11502"/>
                  <a:pt x="646710" y="-9256"/>
                  <a:pt x="509898" y="10322"/>
                </a:cubicBezTo>
                <a:cubicBezTo>
                  <a:pt x="334861" y="3530"/>
                  <a:pt x="107649" y="62733"/>
                  <a:pt x="0" y="10322"/>
                </a:cubicBezTo>
                <a:cubicBezTo>
                  <a:pt x="725" y="8692"/>
                  <a:pt x="697" y="483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51064 w 1961150"/>
                      <a:gd name="connsiteY1" fmla="*/ 0 h 10322"/>
                      <a:gd name="connsiteX2" fmla="*/ 980575 w 1961150"/>
                      <a:gd name="connsiteY2" fmla="*/ 0 h 10322"/>
                      <a:gd name="connsiteX3" fmla="*/ 1412028 w 1961150"/>
                      <a:gd name="connsiteY3" fmla="*/ 0 h 10322"/>
                      <a:gd name="connsiteX4" fmla="*/ 1961150 w 1961150"/>
                      <a:gd name="connsiteY4" fmla="*/ 0 h 10322"/>
                      <a:gd name="connsiteX5" fmla="*/ 1961150 w 1961150"/>
                      <a:gd name="connsiteY5" fmla="*/ 10322 h 10322"/>
                      <a:gd name="connsiteX6" fmla="*/ 1490473 w 1961150"/>
                      <a:gd name="connsiteY6" fmla="*/ 10322 h 10322"/>
                      <a:gd name="connsiteX7" fmla="*/ 960963 w 1961150"/>
                      <a:gd name="connsiteY7" fmla="*/ 10322 h 10322"/>
                      <a:gd name="connsiteX8" fmla="*/ 490287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1150" h="10322" fill="none" extrusionOk="0">
                        <a:moveTo>
                          <a:pt x="0" y="0"/>
                        </a:moveTo>
                        <a:cubicBezTo>
                          <a:pt x="161116" y="-37705"/>
                          <a:pt x="336861" y="-10671"/>
                          <a:pt x="470676" y="0"/>
                        </a:cubicBezTo>
                        <a:cubicBezTo>
                          <a:pt x="696375" y="-4953"/>
                          <a:pt x="726414" y="7652"/>
                          <a:pt x="921740" y="0"/>
                        </a:cubicBezTo>
                        <a:cubicBezTo>
                          <a:pt x="1121351" y="1557"/>
                          <a:pt x="1170943" y="5268"/>
                          <a:pt x="1372805" y="0"/>
                        </a:cubicBezTo>
                        <a:cubicBezTo>
                          <a:pt x="1566623" y="-59751"/>
                          <a:pt x="1736614" y="-8133"/>
                          <a:pt x="1961150" y="0"/>
                        </a:cubicBezTo>
                        <a:cubicBezTo>
                          <a:pt x="1960738" y="4403"/>
                          <a:pt x="1961140" y="6026"/>
                          <a:pt x="1961150" y="10322"/>
                        </a:cubicBezTo>
                        <a:cubicBezTo>
                          <a:pt x="1702715" y="25205"/>
                          <a:pt x="1648811" y="-6120"/>
                          <a:pt x="1431639" y="10322"/>
                        </a:cubicBezTo>
                        <a:cubicBezTo>
                          <a:pt x="1236590" y="59732"/>
                          <a:pt x="1102814" y="-19574"/>
                          <a:pt x="960963" y="10322"/>
                        </a:cubicBezTo>
                        <a:cubicBezTo>
                          <a:pt x="795362" y="-21882"/>
                          <a:pt x="638355" y="-8821"/>
                          <a:pt x="509898" y="10322"/>
                        </a:cubicBezTo>
                        <a:cubicBezTo>
                          <a:pt x="322657" y="11032"/>
                          <a:pt x="126273" y="62754"/>
                          <a:pt x="0" y="10322"/>
                        </a:cubicBezTo>
                        <a:cubicBezTo>
                          <a:pt x="381" y="8156"/>
                          <a:pt x="1149" y="3950"/>
                          <a:pt x="0" y="0"/>
                        </a:cubicBezTo>
                        <a:close/>
                      </a:path>
                      <a:path w="1961150" h="10322" stroke="0" extrusionOk="0">
                        <a:moveTo>
                          <a:pt x="0" y="0"/>
                        </a:moveTo>
                        <a:cubicBezTo>
                          <a:pt x="133068" y="5305"/>
                          <a:pt x="267203" y="-10200"/>
                          <a:pt x="451064" y="0"/>
                        </a:cubicBezTo>
                        <a:cubicBezTo>
                          <a:pt x="641508" y="12404"/>
                          <a:pt x="730017" y="27541"/>
                          <a:pt x="980575" y="0"/>
                        </a:cubicBezTo>
                        <a:cubicBezTo>
                          <a:pt x="1233663" y="-3698"/>
                          <a:pt x="1294648" y="5591"/>
                          <a:pt x="1412028" y="0"/>
                        </a:cubicBezTo>
                        <a:cubicBezTo>
                          <a:pt x="1516352" y="-11079"/>
                          <a:pt x="1840291" y="-12611"/>
                          <a:pt x="1961150" y="0"/>
                        </a:cubicBezTo>
                        <a:cubicBezTo>
                          <a:pt x="1961829" y="3105"/>
                          <a:pt x="1961559" y="5731"/>
                          <a:pt x="1961150" y="10322"/>
                        </a:cubicBezTo>
                        <a:cubicBezTo>
                          <a:pt x="1766335" y="10264"/>
                          <a:pt x="1643253" y="3239"/>
                          <a:pt x="1490473" y="10322"/>
                        </a:cubicBezTo>
                        <a:cubicBezTo>
                          <a:pt x="1342648" y="-15416"/>
                          <a:pt x="1145235" y="18109"/>
                          <a:pt x="960963" y="10322"/>
                        </a:cubicBezTo>
                        <a:cubicBezTo>
                          <a:pt x="834099" y="-17521"/>
                          <a:pt x="663155" y="25804"/>
                          <a:pt x="490287" y="10322"/>
                        </a:cubicBezTo>
                        <a:cubicBezTo>
                          <a:pt x="321323" y="-16870"/>
                          <a:pt x="109275" y="-52122"/>
                          <a:pt x="0" y="10322"/>
                        </a:cubicBezTo>
                        <a:cubicBezTo>
                          <a:pt x="855" y="6452"/>
                          <a:pt x="868" y="4350"/>
                          <a:pt x="0" y="0"/>
                        </a:cubicBezTo>
                        <a:close/>
                      </a:path>
                      <a:path w="1961150" h="10322" fill="none" stroke="0" extrusionOk="0">
                        <a:moveTo>
                          <a:pt x="0" y="0"/>
                        </a:moveTo>
                        <a:cubicBezTo>
                          <a:pt x="153135" y="7216"/>
                          <a:pt x="272673" y="-13782"/>
                          <a:pt x="470676" y="0"/>
                        </a:cubicBezTo>
                        <a:cubicBezTo>
                          <a:pt x="695062" y="138"/>
                          <a:pt x="725728" y="9132"/>
                          <a:pt x="921740" y="0"/>
                        </a:cubicBezTo>
                        <a:cubicBezTo>
                          <a:pt x="1111297" y="-18574"/>
                          <a:pt x="1191119" y="17498"/>
                          <a:pt x="1372805" y="0"/>
                        </a:cubicBezTo>
                        <a:cubicBezTo>
                          <a:pt x="1548872" y="9519"/>
                          <a:pt x="1717997" y="-45321"/>
                          <a:pt x="1961150" y="0"/>
                        </a:cubicBezTo>
                        <a:cubicBezTo>
                          <a:pt x="1960940" y="3908"/>
                          <a:pt x="1960658" y="5589"/>
                          <a:pt x="1961150" y="10322"/>
                        </a:cubicBezTo>
                        <a:cubicBezTo>
                          <a:pt x="1678519" y="26828"/>
                          <a:pt x="1637415" y="-9535"/>
                          <a:pt x="1431639" y="10322"/>
                        </a:cubicBezTo>
                        <a:cubicBezTo>
                          <a:pt x="1229487" y="38301"/>
                          <a:pt x="1107608" y="-4823"/>
                          <a:pt x="960963" y="10322"/>
                        </a:cubicBezTo>
                        <a:cubicBezTo>
                          <a:pt x="782153" y="50956"/>
                          <a:pt x="679954" y="-40610"/>
                          <a:pt x="509898" y="10322"/>
                        </a:cubicBezTo>
                        <a:cubicBezTo>
                          <a:pt x="359824" y="41505"/>
                          <a:pt x="127015" y="23337"/>
                          <a:pt x="0" y="10322"/>
                        </a:cubicBezTo>
                        <a:cubicBezTo>
                          <a:pt x="138" y="7938"/>
                          <a:pt x="-15" y="2912"/>
                          <a:pt x="0" y="0"/>
                        </a:cubicBezTo>
                        <a:close/>
                      </a:path>
                      <a:path w="1961150" h="10322" fill="none" stroke="0" extrusionOk="0">
                        <a:moveTo>
                          <a:pt x="0" y="0"/>
                        </a:moveTo>
                        <a:cubicBezTo>
                          <a:pt x="171965" y="-36096"/>
                          <a:pt x="359234" y="-13080"/>
                          <a:pt x="470676" y="0"/>
                        </a:cubicBezTo>
                        <a:cubicBezTo>
                          <a:pt x="701017" y="-9779"/>
                          <a:pt x="729450" y="11637"/>
                          <a:pt x="921740" y="0"/>
                        </a:cubicBezTo>
                        <a:cubicBezTo>
                          <a:pt x="1111387" y="-19919"/>
                          <a:pt x="1171770" y="27796"/>
                          <a:pt x="1372805" y="0"/>
                        </a:cubicBezTo>
                        <a:cubicBezTo>
                          <a:pt x="1572399" y="-19905"/>
                          <a:pt x="1729875" y="-198"/>
                          <a:pt x="1961150" y="0"/>
                        </a:cubicBezTo>
                        <a:cubicBezTo>
                          <a:pt x="1960924" y="4300"/>
                          <a:pt x="1960928" y="6118"/>
                          <a:pt x="1961150" y="10322"/>
                        </a:cubicBezTo>
                        <a:cubicBezTo>
                          <a:pt x="1707806" y="18009"/>
                          <a:pt x="1631143" y="-1796"/>
                          <a:pt x="1431639" y="10322"/>
                        </a:cubicBezTo>
                        <a:cubicBezTo>
                          <a:pt x="1214635" y="45732"/>
                          <a:pt x="1091892" y="-11324"/>
                          <a:pt x="960963" y="10322"/>
                        </a:cubicBezTo>
                        <a:cubicBezTo>
                          <a:pt x="801806" y="10675"/>
                          <a:pt x="680671" y="-3127"/>
                          <a:pt x="509898" y="10322"/>
                        </a:cubicBezTo>
                        <a:cubicBezTo>
                          <a:pt x="356317" y="14487"/>
                          <a:pt x="124692" y="38220"/>
                          <a:pt x="0" y="10322"/>
                        </a:cubicBezTo>
                        <a:cubicBezTo>
                          <a:pt x="577" y="8240"/>
                          <a:pt x="588" y="393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13"/>
          <p:cNvSpPr txBox="1">
            <a:spLocks noGrp="1"/>
          </p:cNvSpPr>
          <p:nvPr>
            <p:ph idx="1"/>
          </p:nvPr>
        </p:nvSpPr>
        <p:spPr>
          <a:xfrm>
            <a:off x="421021" y="1271744"/>
            <a:ext cx="4357102" cy="1874202"/>
          </a:xfrm>
          <a:prstGeom prst="rect">
            <a:avLst/>
          </a:prstGeom>
        </p:spPr>
        <p:txBody>
          <a:bodyPr spcFirstLastPara="1" lIns="91425" tIns="91425" rIns="91425" bIns="91425" anchorCtr="0">
            <a:noAutofit/>
          </a:bodyPr>
          <a:lstStyle/>
          <a:p>
            <a:pPr marL="0" indent="0" defTabSz="514350">
              <a:spcBef>
                <a:spcPts val="0"/>
              </a:spcBef>
              <a:spcAft>
                <a:spcPts val="450"/>
              </a:spcAft>
              <a:buNone/>
            </a:pPr>
            <a:r>
              <a:rPr lang="en-US" sz="2000" kern="1200" dirty="0">
                <a:solidFill>
                  <a:schemeClr val="tx1"/>
                </a:solidFill>
                <a:highlight>
                  <a:srgbClr val="FFFFFF"/>
                </a:highlight>
                <a:latin typeface="+mn-lt"/>
                <a:ea typeface="+mn-ea"/>
                <a:cs typeface="+mn-cs"/>
                <a:sym typeface="Merriweather"/>
              </a:rPr>
              <a:t>Sepsis is defined as a suspicion of infection associated with organ failure as quantified by an increase in SOFA ≥ 2. This definition is admittedly a proxy for the actual onset of sepsis, but in the absence of more precise markers, it serves as an approximation of onset time and could be used for the development of decision support tools.</a:t>
            </a:r>
            <a:endParaRPr lang="en-US" sz="2000" dirty="0">
              <a:ea typeface="Roboto"/>
              <a:cs typeface="Roboto"/>
              <a:sym typeface="Roboto"/>
            </a:endParaRPr>
          </a:p>
        </p:txBody>
      </p:sp>
      <p:pic>
        <p:nvPicPr>
          <p:cNvPr id="70" name="Picture 69" descr="A colorful lines in a dark background&#10;&#10;Description automatically generated">
            <a:extLst>
              <a:ext uri="{FF2B5EF4-FFF2-40B4-BE49-F238E27FC236}">
                <a16:creationId xmlns:a16="http://schemas.microsoft.com/office/drawing/2014/main" id="{C37520CA-13BE-7DBD-DABB-9DB9F99CAA34}"/>
              </a:ext>
            </a:extLst>
          </p:cNvPr>
          <p:cNvPicPr>
            <a:picLocks noChangeAspect="1"/>
          </p:cNvPicPr>
          <p:nvPr/>
        </p:nvPicPr>
        <p:blipFill rotWithShape="1">
          <a:blip r:embed="rId3"/>
          <a:srcRect l="14894" r="14896" b="2"/>
          <a:stretch/>
        </p:blipFill>
        <p:spPr>
          <a:xfrm>
            <a:off x="4778983" y="636413"/>
            <a:ext cx="3882416" cy="387068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2677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80060" y="4182665"/>
            <a:ext cx="8183880" cy="480061"/>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a:t>Cohort Selection</a:t>
            </a:r>
          </a:p>
        </p:txBody>
      </p:sp>
      <p:pic>
        <p:nvPicPr>
          <p:cNvPr id="116" name="Google Shape;116;p21"/>
          <p:cNvPicPr preferRelativeResize="0"/>
          <p:nvPr/>
        </p:nvPicPr>
        <p:blipFill rotWithShape="1">
          <a:blip r:embed="rId3"/>
          <a:srcRect t="7172" r="1" b="14027"/>
          <a:stretch/>
        </p:blipFill>
        <p:spPr>
          <a:xfrm>
            <a:off x="480060" y="480060"/>
            <a:ext cx="8183880" cy="3627596"/>
          </a:xfrm>
          <a:prstGeom prst="rect">
            <a:avLst/>
          </a:prstGeom>
          <a:noFill/>
          <a:ln w="19050">
            <a:solidFill>
              <a:schemeClr val="tx1"/>
            </a:solidFill>
            <a:miter lim="800000"/>
          </a:ln>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5"/>
                                        </p:tgtEl>
                                        <p:attrNameLst>
                                          <p:attrName>style.visibility</p:attrName>
                                        </p:attrNameLst>
                                      </p:cBhvr>
                                      <p:to>
                                        <p:strVal val="visible"/>
                                      </p:to>
                                    </p:set>
                                    <p:animEffect transition="in" filter="fade">
                                      <p:cBhvr>
                                        <p:cTn id="7" dur="7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127" name="Rectangle 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2"/>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kern="1200">
                <a:solidFill>
                  <a:schemeClr val="bg1"/>
                </a:solidFill>
                <a:latin typeface="+mj-lt"/>
                <a:ea typeface="+mj-ea"/>
                <a:cs typeface="+mj-cs"/>
              </a:rPr>
              <a:t>Table 1</a:t>
            </a:r>
          </a:p>
        </p:txBody>
      </p:sp>
      <p:pic>
        <p:nvPicPr>
          <p:cNvPr id="122" name="Google Shape;122;p22"/>
          <p:cNvPicPr preferRelativeResize="0"/>
          <p:nvPr/>
        </p:nvPicPr>
        <p:blipFill>
          <a:blip r:embed="rId3"/>
          <a:stretch>
            <a:fillRect/>
          </a:stretch>
        </p:blipFill>
        <p:spPr>
          <a:xfrm>
            <a:off x="1276349" y="1256420"/>
            <a:ext cx="6591300" cy="3295649"/>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29</TotalTime>
  <Words>863</Words>
  <Application>Microsoft Macintosh PowerPoint</Application>
  <PresentationFormat>On-screen Show (16:9)</PresentationFormat>
  <Paragraphs>59</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Arial</vt:lpstr>
      <vt:lpstr>Calibri Light</vt:lpstr>
      <vt:lpstr>Cambria</vt:lpstr>
      <vt:lpstr>Office Theme</vt:lpstr>
      <vt:lpstr>The Association Between Demographics and Serial Serum Lactate Measurements</vt:lpstr>
      <vt:lpstr>Topic and Research Question</vt:lpstr>
      <vt:lpstr>Disparities in Healthcare </vt:lpstr>
      <vt:lpstr>Importance of Serum Lactate in Sepsis</vt:lpstr>
      <vt:lpstr>Significance of Serial Lactate Measurements</vt:lpstr>
      <vt:lpstr>Dataset Information</vt:lpstr>
      <vt:lpstr>Sepsis Defined</vt:lpstr>
      <vt:lpstr>Cohort Selection</vt:lpstr>
      <vt:lpstr>Table 1</vt:lpstr>
      <vt:lpstr>Table 1 cont.</vt:lpstr>
      <vt:lpstr>PowerPoint Presentation</vt:lpstr>
      <vt:lpstr>Data Exploration Weight &amp; Age</vt:lpstr>
      <vt:lpstr>Exploratory Analysis cont.</vt:lpstr>
      <vt:lpstr>PowerPoint Presentation</vt:lpstr>
      <vt:lpstr>PowerPoint Presentation</vt:lpstr>
      <vt:lpstr>PowerPoint Presentation</vt:lpstr>
      <vt:lpstr>PowerPoint Presentation</vt:lpstr>
      <vt:lpstr> Limitations</vt:lpstr>
      <vt:lpstr> Future Directions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Association Between Demographics and Serial Serum Lactate Measurements</dc:title>
  <cp:lastModifiedBy>Neel Vahil</cp:lastModifiedBy>
  <cp:revision>4</cp:revision>
  <dcterms:modified xsi:type="dcterms:W3CDTF">2023-08-06T16:01:41Z</dcterms:modified>
</cp:coreProperties>
</file>